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42"/>
  </p:notesMasterIdLst>
  <p:sldIdLst>
    <p:sldId id="256" r:id="rId5"/>
    <p:sldId id="838" r:id="rId6"/>
    <p:sldId id="260" r:id="rId7"/>
    <p:sldId id="362" r:id="rId8"/>
    <p:sldId id="435" r:id="rId9"/>
    <p:sldId id="405" r:id="rId10"/>
    <p:sldId id="364" r:id="rId11"/>
    <p:sldId id="841" r:id="rId12"/>
    <p:sldId id="406" r:id="rId13"/>
    <p:sldId id="407" r:id="rId14"/>
    <p:sldId id="408" r:id="rId15"/>
    <p:sldId id="409" r:id="rId16"/>
    <p:sldId id="410" r:id="rId17"/>
    <p:sldId id="411" r:id="rId18"/>
    <p:sldId id="412" r:id="rId19"/>
    <p:sldId id="426" r:id="rId20"/>
    <p:sldId id="413" r:id="rId21"/>
    <p:sldId id="427" r:id="rId22"/>
    <p:sldId id="414" r:id="rId23"/>
    <p:sldId id="840" r:id="rId24"/>
    <p:sldId id="432" r:id="rId25"/>
    <p:sldId id="430" r:id="rId26"/>
    <p:sldId id="433" r:id="rId27"/>
    <p:sldId id="839" r:id="rId28"/>
    <p:sldId id="335" r:id="rId29"/>
    <p:sldId id="436" r:id="rId30"/>
    <p:sldId id="834" r:id="rId31"/>
    <p:sldId id="425" r:id="rId32"/>
    <p:sldId id="372" r:id="rId33"/>
    <p:sldId id="847" r:id="rId34"/>
    <p:sldId id="850" r:id="rId35"/>
    <p:sldId id="848" r:id="rId36"/>
    <p:sldId id="845" r:id="rId37"/>
    <p:sldId id="836" r:id="rId38"/>
    <p:sldId id="843" r:id="rId39"/>
    <p:sldId id="846" r:id="rId40"/>
    <p:sldId id="837" r:id="rId4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759"/>
    <a:srgbClr val="1D3649"/>
    <a:srgbClr val="003731"/>
    <a:srgbClr val="0037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0"/>
    <p:restoredTop sz="85637"/>
  </p:normalViewPr>
  <p:slideViewPr>
    <p:cSldViewPr snapToGrid="0" snapToObjects="1" showGuides="1">
      <p:cViewPr varScale="1">
        <p:scale>
          <a:sx n="140" d="100"/>
          <a:sy n="140" d="100"/>
        </p:scale>
        <p:origin x="432"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6/30/18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3558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424965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 This extra data can overflow into adjacent memory, overwriting any valid data held in it, and often overwriting the return address that is used when the function ends. By writing a new return address, the hacker can trick the system into executing his or her own code.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881966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Attacker can execute code, read the stack, or cause a segmentation fault in the running application, causing new behaviors that could compromise the security or the stability of the system.</a:t>
            </a:r>
            <a:endParaRPr lang="en-US" sz="900"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415333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Attacker can execute code, read the stack, or cause a segmentation fault in the running application, causing new behaviors that could compromise the security or the stability of the system.</a:t>
            </a:r>
            <a:endParaRPr lang="en-US" sz="900"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4160335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2690587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5040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3277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4199908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922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defTabSz="914378">
              <a:spcBef>
                <a:spcPts val="900"/>
              </a:spcBef>
              <a:defRPr/>
            </a:pPr>
            <a:endParaRPr lang="en-US" sz="1200" dirty="0">
              <a:solidFill>
                <a:schemeClr val="bg1"/>
              </a:solidFill>
              <a:latin typeface="IBM Eliot Sans Regular" charset="0"/>
              <a:ea typeface="IBM Eliot Sans Regular" charset="0"/>
              <a:cs typeface="IBM Eliot Sans Regular" charset="0"/>
            </a:endParaRPr>
          </a:p>
        </p:txBody>
      </p:sp>
    </p:spTree>
    <p:extLst>
      <p:ext uri="{BB962C8B-B14F-4D97-AF65-F5344CB8AC3E}">
        <p14:creationId xmlns:p14="http://schemas.microsoft.com/office/powerpoint/2010/main" val="243537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600624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2130113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outlines typical challenges organizations face when</a:t>
            </a:r>
            <a:r>
              <a:rPr lang="en-US" baseline="0" dirty="0"/>
              <a:t> trying to layer security over an existing SDLC process</a:t>
            </a:r>
            <a:endParaRPr lang="en-US" dirty="0"/>
          </a:p>
        </p:txBody>
      </p:sp>
      <p:sp>
        <p:nvSpPr>
          <p:cNvPr id="4" name="Slide Number Placeholder 3"/>
          <p:cNvSpPr>
            <a:spLocks noGrp="1"/>
          </p:cNvSpPr>
          <p:nvPr>
            <p:ph type="sldNum" sz="quarter" idx="10"/>
          </p:nvPr>
        </p:nvSpPr>
        <p:spPr/>
        <p:txBody>
          <a:bodyPr/>
          <a:lstStyle/>
          <a:p>
            <a:pPr>
              <a:defRPr/>
            </a:pPr>
            <a:fld id="{DD817518-FB06-4843-9B46-F72D174830EE}" type="slidenum">
              <a:rPr lang="en-US" smtClean="0"/>
              <a:pPr>
                <a:defRPr/>
              </a:pPr>
              <a:t>27</a:t>
            </a:fld>
            <a:endParaRPr lang="en-US" dirty="0"/>
          </a:p>
        </p:txBody>
      </p:sp>
    </p:spTree>
    <p:extLst>
      <p:ext uri="{BB962C8B-B14F-4D97-AF65-F5344CB8AC3E}">
        <p14:creationId xmlns:p14="http://schemas.microsoft.com/office/powerpoint/2010/main" val="375367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2953901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12474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1701275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3389722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3715504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3451428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prevents leaks from databases, data warehouses and Big Data environments such as Hadoop, ensures the integrity of information and automates compliance controls across heterogeneous environments.</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611087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1371254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0442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99496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here are various injection flaw types, but by far the most infamous is SQL injection, which has been successfully exploited by hackers for well more than a decade. SQL injection involves an attacker appending SQL database commands within an input field.</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4248593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3265378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142524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252607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 Doing so presents a risk if the URL is cached in browser history, not to mention if it is recorded in logs on the server side. In addition, if the resource at the URL contains a link to an external site and the user clicks through, the sensitive data will be disclosed in the </a:t>
            </a:r>
            <a:r>
              <a:rPr lang="en-US" sz="900" b="0" i="0" kern="1200" dirty="0" err="1">
                <a:solidFill>
                  <a:schemeClr val="tx1"/>
                </a:solidFill>
                <a:effectLst/>
                <a:latin typeface="+mn-lt"/>
                <a:ea typeface="+mn-ea"/>
                <a:cs typeface="+mn-cs"/>
              </a:rPr>
              <a:t>Referer</a:t>
            </a:r>
            <a:r>
              <a:rPr lang="en-US" sz="900" b="0" i="0" kern="1200" dirty="0">
                <a:solidFill>
                  <a:schemeClr val="tx1"/>
                </a:solidFill>
                <a:effectLst/>
                <a:latin typeface="+mn-lt"/>
                <a:ea typeface="+mn-ea"/>
                <a:cs typeface="+mn-cs"/>
              </a:rPr>
              <a:t> header.</a:t>
            </a:r>
          </a:p>
          <a:p>
            <a:endParaRPr lang="en-US" sz="900" b="0" i="0" kern="1200" dirty="0">
              <a:solidFill>
                <a:schemeClr val="tx1"/>
              </a:solidFill>
              <a:effectLst/>
              <a:latin typeface="+mn-lt"/>
              <a:ea typeface="+mn-ea"/>
              <a:cs typeface="+mn-cs"/>
            </a:endParaRPr>
          </a:p>
          <a:p>
            <a:endParaRPr lang="en-US" sz="900" b="0" i="0" kern="1200" dirty="0">
              <a:solidFill>
                <a:schemeClr val="tx1"/>
              </a:solidFill>
              <a:effectLst/>
              <a:latin typeface="+mn-lt"/>
              <a:ea typeface="+mn-ea"/>
              <a:cs typeface="+mn-cs"/>
            </a:endParaRPr>
          </a:p>
          <a:p>
            <a:pPr fontAlgn="base"/>
            <a:r>
              <a:rPr lang="en-US" sz="900" b="0" i="0" kern="1200" dirty="0">
                <a:solidFill>
                  <a:schemeClr val="tx1"/>
                </a:solidFill>
                <a:effectLst/>
                <a:latin typeface="+mn-lt"/>
                <a:ea typeface="+mn-ea"/>
                <a:cs typeface="+mn-cs"/>
              </a:rPr>
              <a:t>. Forced browsing </a:t>
            </a:r>
            <a:r>
              <a:rPr lang="en-US" sz="900" b="1" i="0" kern="1200" dirty="0">
                <a:solidFill>
                  <a:schemeClr val="tx1"/>
                </a:solidFill>
                <a:effectLst/>
                <a:latin typeface="+mn-lt"/>
                <a:ea typeface="+mn-ea"/>
                <a:cs typeface="+mn-cs"/>
              </a:rPr>
              <a:t>(</a:t>
            </a:r>
            <a:r>
              <a:rPr lang="en-US" b="1" dirty="0"/>
              <a:t>directory traversal) </a:t>
            </a:r>
            <a:r>
              <a:rPr lang="en-US" sz="900" b="0" i="0" kern="1200" dirty="0">
                <a:solidFill>
                  <a:schemeClr val="tx1"/>
                </a:solidFill>
                <a:effectLst/>
                <a:latin typeface="+mn-lt"/>
                <a:ea typeface="+mn-ea"/>
                <a:cs typeface="+mn-cs"/>
              </a:rPr>
              <a:t>can be a very serious problem if an attacker tries to gather sensitive data through a web browser by requesting specific pages, or data files.</a:t>
            </a:r>
          </a:p>
          <a:p>
            <a:pPr fontAlgn="base"/>
            <a:r>
              <a:rPr lang="en-US" sz="900" b="0" i="0" kern="1200" dirty="0">
                <a:solidFill>
                  <a:schemeClr val="tx1"/>
                </a:solidFill>
                <a:effectLst/>
                <a:latin typeface="+mn-lt"/>
                <a:ea typeface="+mn-ea"/>
                <a:cs typeface="+mn-cs"/>
              </a:rPr>
              <a:t>Using this technique, an attacker can bypass website security by accessing files directly instead of following links. This enables the attacker to access data source files directly instead of using the web application. The attacker can then guess the names of backup files that contain sensitive information, locate and read source code, or other information left on the server, and bypass the "order" of web pages.</a:t>
            </a:r>
          </a:p>
          <a:p>
            <a:r>
              <a:rPr lang="en-US" dirty="0"/>
              <a:t>Any device that exposes an HTTP-based interface is potentially vulnerable to Directory Traversal.</a:t>
            </a:r>
          </a:p>
          <a:p>
            <a:endParaRPr lang="en-US" dirty="0"/>
          </a:p>
          <a:p>
            <a:r>
              <a:rPr lang="en-US" dirty="0" err="1"/>
              <a:t>Prev</a:t>
            </a:r>
            <a:r>
              <a:rPr lang="en-US" dirty="0"/>
              <a:t> </a:t>
            </a:r>
          </a:p>
          <a:p>
            <a:endParaRPr lang="en-US" dirty="0"/>
          </a:p>
          <a:p>
            <a:r>
              <a:rPr lang="en-US" sz="900" b="0" i="0" kern="1200" dirty="0">
                <a:solidFill>
                  <a:schemeClr val="tx1"/>
                </a:solidFill>
                <a:effectLst/>
                <a:latin typeface="+mn-lt"/>
                <a:ea typeface="+mn-ea"/>
                <a:cs typeface="+mn-cs"/>
              </a:rPr>
              <a:t>Secondly, define the list of file types available for remote reading on the server. And </a:t>
            </a:r>
            <a:r>
              <a:rPr lang="en-US" sz="900" b="0" i="0" kern="1200" dirty="0" err="1">
                <a:solidFill>
                  <a:schemeClr val="tx1"/>
                </a:solidFill>
                <a:effectLst/>
                <a:latin typeface="+mn-lt"/>
                <a:ea typeface="+mn-ea"/>
                <a:cs typeface="+mn-cs"/>
              </a:rPr>
              <a:t>acl</a:t>
            </a:r>
            <a:endParaRPr lang="en-US" sz="900" b="0" i="0" kern="1200" dirty="0">
              <a:solidFill>
                <a:schemeClr val="tx1"/>
              </a:solidFill>
              <a:effectLst/>
              <a:latin typeface="+mn-lt"/>
              <a:ea typeface="+mn-ea"/>
              <a:cs typeface="+mn-cs"/>
            </a:endParaRPr>
          </a:p>
          <a:p>
            <a:endParaRPr lang="en-US" sz="9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13224390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0ahUKEwjiwNv1z_LXAhXPbZoKHd99A4MQjRwIBw&amp;url=https://en.wikipedia.org/wiki/T%C3%BCrkiye_%C4%B0%C5%9F_Bankas%C4%B1&amp;psig=AOvVaw3AcQFGuzlYC__PHealLu5j&amp;ust=1512554812992770" TargetMode="External"/><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C0E3B948-F52E-CF40-BC2E-F182017C7B7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Light Bullets">
    <p:bg>
      <p:bgPr>
        <a:solidFill>
          <a:schemeClr val="accent2">
            <a:lumOff val="5588"/>
          </a:schemeClr>
        </a:solidFill>
        <a:effectLst/>
      </p:bgPr>
    </p:bg>
    <p:spTree>
      <p:nvGrpSpPr>
        <p:cNvPr id="1" name=""/>
        <p:cNvGrpSpPr/>
        <p:nvPr/>
      </p:nvGrpSpPr>
      <p:grpSpPr>
        <a:xfrm>
          <a:off x="0" y="0"/>
          <a:ext cx="0" cy="0"/>
          <a:chOff x="0" y="0"/>
          <a:chExt cx="0" cy="0"/>
        </a:xfrm>
      </p:grpSpPr>
      <p:sp>
        <p:nvSpPr>
          <p:cNvPr id="280" name="Rectangle 14"/>
          <p:cNvSpPr/>
          <p:nvPr/>
        </p:nvSpPr>
        <p:spPr>
          <a:xfrm>
            <a:off x="-2" y="4810125"/>
            <a:ext cx="9144003" cy="333375"/>
          </a:xfrm>
          <a:prstGeom prst="rect">
            <a:avLst/>
          </a:prstGeom>
          <a:solidFill>
            <a:srgbClr val="FFFFFF"/>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sz="1013">
              <a:latin typeface="IBM Plex Sans" charset="0"/>
              <a:ea typeface="IBM Plex Sans" charset="0"/>
              <a:cs typeface="IBM Plex Sans" charset="0"/>
            </a:endParaRPr>
          </a:p>
        </p:txBody>
      </p:sp>
      <p:pic>
        <p:nvPicPr>
          <p:cNvPr id="281" name="ibm_logo_dark blue-01.png" descr="ibm_logo_dark blue-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282"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latin typeface="IBM Plex Sans" charset="0"/>
              <a:ea typeface="IBM Plex Sans" charset="0"/>
              <a:cs typeface="IBM Plex Sans" charset="0"/>
            </a:endParaRPr>
          </a:p>
        </p:txBody>
      </p:sp>
      <p:sp>
        <p:nvSpPr>
          <p:cNvPr id="284" name="Lorem ipsum dolor sit amet, consectetur adipiscing elit, sed do eiusmod tempor incididunt ut labore et."/>
          <p:cNvSpPr txBox="1">
            <a:spLocks noGrp="1"/>
          </p:cNvSpPr>
          <p:nvPr>
            <p:ph type="body" sz="quarter" idx="13"/>
          </p:nvPr>
        </p:nvSpPr>
        <p:spPr>
          <a:xfrm>
            <a:off x="190500" y="1548625"/>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4615740" y="1548623"/>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190501" y="190500"/>
            <a:ext cx="8369162" cy="464127"/>
          </a:xfrm>
          <a:prstGeom prst="rect">
            <a:avLst/>
          </a:prstGeom>
        </p:spPr>
        <p:txBody>
          <a:bodyPr lIns="45718" tIns="45718" rIns="45718" bIns="45718"/>
          <a:lstStyle>
            <a:lvl1pPr defTabSz="582930">
              <a:lnSpc>
                <a:spcPct val="90000"/>
              </a:lnSpc>
              <a:defRPr sz="2250" b="1">
                <a:solidFill>
                  <a:schemeClr val="accent4"/>
                </a:solidFill>
                <a:latin typeface="IBM Plex Sans" charset="0"/>
                <a:ea typeface="IBM Plex Sans" charset="0"/>
                <a:cs typeface="IBM Plex Sans" charset="0"/>
              </a:defRPr>
            </a:lvl1pPr>
          </a:lstStyle>
          <a:p>
            <a:r>
              <a:t>Slide title</a:t>
            </a:r>
          </a:p>
        </p:txBody>
      </p:sp>
      <p:sp>
        <p:nvSpPr>
          <p:cNvPr id="287"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chemeClr val="accent4"/>
                </a:solidFill>
                <a:latin typeface="+mn-lt"/>
                <a:ea typeface="+mn-ea"/>
                <a:cs typeface="+mn-cs"/>
                <a:sym typeface="Arial"/>
              </a:defRPr>
            </a:pPr>
            <a:r>
              <a:rPr sz="1050">
                <a:latin typeface="IBM Plex Sans" charset="0"/>
                <a:ea typeface="IBM Plex Sans" charset="0"/>
                <a:cs typeface="IBM Plex Sans" charset="0"/>
              </a:rPr>
              <a:t>IBM </a:t>
            </a:r>
            <a:r>
              <a:rPr sz="1050" b="1">
                <a:latin typeface="IBM Plex Sans" charset="0"/>
                <a:ea typeface="IBM Plex Sans" charset="0"/>
                <a:cs typeface="IBM Plex Sans" charset="0"/>
              </a:rPr>
              <a:t>Cloud</a:t>
            </a:r>
          </a:p>
        </p:txBody>
      </p:sp>
      <p:pic>
        <p:nvPicPr>
          <p:cNvPr id="10" name="Picture 2" descr="mage result for isbank">
            <a:hlinkClick r:id="rId3"/>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088121" y="68581"/>
            <a:ext cx="960629" cy="39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6245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11" name="Picture 10">
            <a:extLst>
              <a:ext uri="{FF2B5EF4-FFF2-40B4-BE49-F238E27FC236}">
                <a16:creationId xmlns:a16="http://schemas.microsoft.com/office/drawing/2014/main" id="{03B86F26-866C-7A4B-ADCA-5A1C7AC27F6F}"/>
              </a:ext>
            </a:extLst>
          </p:cNvPr>
          <p:cNvPicPr>
            <a:picLocks noChangeAspect="1"/>
          </p:cNvPicPr>
          <p:nvPr userDrawn="1"/>
        </p:nvPicPr>
        <p:blipFill>
          <a:blip r:embed="rId2"/>
          <a:stretch>
            <a:fillRect/>
          </a:stretch>
        </p:blipFill>
        <p:spPr>
          <a:xfrm>
            <a:off x="228600" y="4837570"/>
            <a:ext cx="661877" cy="114981"/>
          </a:xfrm>
          <a:prstGeom prst="rect">
            <a:avLst/>
          </a:prstGeom>
        </p:spPr>
      </p:pic>
    </p:spTree>
    <p:extLst>
      <p:ext uri="{BB962C8B-B14F-4D97-AF65-F5344CB8AC3E}">
        <p14:creationId xmlns:p14="http://schemas.microsoft.com/office/powerpoint/2010/main" val="39829848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2514600" y="4826480"/>
            <a:ext cx="4178453" cy="137160"/>
          </a:xfrm>
        </p:spPr>
        <p:txBody>
          <a:bodyPr/>
          <a:lstStyle/>
          <a:p>
            <a:r>
              <a:rPr lang="en-US"/>
              <a:t>DOC ID / Month XX, 2018 / © 2018 IBM Corporation</a:t>
            </a:r>
            <a:endParaRPr lang="en-US" dirty="0"/>
          </a:p>
        </p:txBody>
      </p:sp>
      <p:pic>
        <p:nvPicPr>
          <p:cNvPr id="11" name="Picture 10">
            <a:extLst>
              <a:ext uri="{FF2B5EF4-FFF2-40B4-BE49-F238E27FC236}">
                <a16:creationId xmlns:a16="http://schemas.microsoft.com/office/drawing/2014/main" id="{21C48352-CB05-C94D-9653-C8D625166A90}"/>
              </a:ext>
            </a:extLst>
          </p:cNvPr>
          <p:cNvPicPr>
            <a:picLocks noChangeAspect="1"/>
          </p:cNvPicPr>
          <p:nvPr userDrawn="1"/>
        </p:nvPicPr>
        <p:blipFill>
          <a:blip r:embed="rId2"/>
          <a:stretch>
            <a:fillRect/>
          </a:stretch>
        </p:blipFill>
        <p:spPr>
          <a:xfrm>
            <a:off x="228600" y="4837570"/>
            <a:ext cx="661877" cy="114981"/>
          </a:xfrm>
          <a:prstGeom prst="rect">
            <a:avLst/>
          </a:prstGeom>
        </p:spPr>
      </p:pic>
    </p:spTree>
    <p:extLst>
      <p:ext uri="{BB962C8B-B14F-4D97-AF65-F5344CB8AC3E}">
        <p14:creationId xmlns:p14="http://schemas.microsoft.com/office/powerpoint/2010/main" val="37120203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defTabSz="617220">
              <a:lnSpc>
                <a:spcPct val="90000"/>
              </a:lnSpc>
              <a:spcBef>
                <a:spcPts val="540"/>
              </a:spcBef>
              <a:buClr>
                <a:schemeClr val="tx2"/>
              </a:buClr>
            </a:pPr>
            <a:r>
              <a:rPr lang="en-US"/>
              <a:t>Consulting Template</a:t>
            </a:r>
            <a:endParaRPr lang="en-US" dirty="0"/>
          </a:p>
        </p:txBody>
      </p:sp>
      <p:sp>
        <p:nvSpPr>
          <p:cNvPr id="5" name="Date Placeholder 4"/>
          <p:cNvSpPr>
            <a:spLocks noGrp="1"/>
          </p:cNvSpPr>
          <p:nvPr>
            <p:ph type="dt" sz="half" idx="11"/>
          </p:nvPr>
        </p:nvSpPr>
        <p:spPr/>
        <p:txBody>
          <a:bodyPr/>
          <a:lstStyle/>
          <a:p>
            <a:pPr defTabSz="617220">
              <a:buClr>
                <a:schemeClr val="tx2"/>
              </a:buClr>
            </a:pPr>
            <a:fld id="{04DA345E-7039-4AD4-BED8-186803EA23C9}" type="datetime1">
              <a:rPr lang="en-US" smtClean="0"/>
              <a:pPr defTabSz="617220">
                <a:buClr>
                  <a:schemeClr val="tx2"/>
                </a:buClr>
              </a:pPr>
              <a:t>6/30/18</a:t>
            </a:fld>
            <a:endParaRPr lang="en-US" dirty="0"/>
          </a:p>
        </p:txBody>
      </p:sp>
    </p:spTree>
    <p:extLst>
      <p:ext uri="{BB962C8B-B14F-4D97-AF65-F5344CB8AC3E}">
        <p14:creationId xmlns:p14="http://schemas.microsoft.com/office/powerpoint/2010/main" val="19620354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ibm_logo_dark blue-01.png" descr="ibm_logo_dark blue-01.png">
            <a:extLst>
              <a:ext uri="{FF2B5EF4-FFF2-40B4-BE49-F238E27FC236}">
                <a16:creationId xmlns:a16="http://schemas.microsoft.com/office/drawing/2014/main" id="{397CEEAD-52D9-A145-B959-2190BA115F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8583166" y="4621657"/>
            <a:ext cx="142877" cy="378646"/>
          </a:xfrm>
          <a:prstGeom prst="rect">
            <a:avLst/>
          </a:prstGeom>
          <a:ln w="12700">
            <a:miter lim="400000"/>
          </a:ln>
        </p:spPr>
      </p:pic>
    </p:spTree>
    <p:extLst>
      <p:ext uri="{BB962C8B-B14F-4D97-AF65-F5344CB8AC3E}">
        <p14:creationId xmlns:p14="http://schemas.microsoft.com/office/powerpoint/2010/main" val="22723818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5" name="Picture 4">
            <a:extLst>
              <a:ext uri="{FF2B5EF4-FFF2-40B4-BE49-F238E27FC236}">
                <a16:creationId xmlns:a16="http://schemas.microsoft.com/office/drawing/2014/main" id="{CD7B86FF-9A5B-C342-90EC-87C6CE0A6B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9144000" cy="4647157"/>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a:t>Group Name / DOC ID / Month XX, 2017</a:t>
            </a:r>
            <a:endParaRPr lang="en-US" dirty="0"/>
          </a:p>
        </p:txBody>
      </p:sp>
    </p:spTree>
    <p:extLst>
      <p:ext uri="{BB962C8B-B14F-4D97-AF65-F5344CB8AC3E}">
        <p14:creationId xmlns:p14="http://schemas.microsoft.com/office/powerpoint/2010/main" val="362010404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ackground_2">
    <p:bg>
      <p:bgPr>
        <a:solidFill>
          <a:schemeClr val="bg1"/>
        </a:solidFill>
        <a:effectLst/>
      </p:bgPr>
    </p:bg>
    <p:spTree>
      <p:nvGrpSpPr>
        <p:cNvPr id="1" name=""/>
        <p:cNvGrpSpPr/>
        <p:nvPr/>
      </p:nvGrpSpPr>
      <p:grpSpPr>
        <a:xfrm>
          <a:off x="0" y="0"/>
          <a:ext cx="0" cy="0"/>
          <a:chOff x="0" y="0"/>
          <a:chExt cx="0" cy="0"/>
        </a:xfrm>
      </p:grpSpPr>
      <p:sp>
        <p:nvSpPr>
          <p:cNvPr id="2" name="TextBox 13"/>
          <p:cNvSpPr txBox="1"/>
          <p:nvPr userDrawn="1"/>
        </p:nvSpPr>
        <p:spPr>
          <a:xfrm>
            <a:off x="8758249" y="73026"/>
            <a:ext cx="307975" cy="215417"/>
          </a:xfrm>
          <a:prstGeom prst="rect">
            <a:avLst/>
          </a:prstGeom>
          <a:noFill/>
        </p:spPr>
        <p:txBody>
          <a:bodyPr lIns="91414" tIns="45707" rIns="91414" bIns="45707">
            <a:spAutoFit/>
          </a:bodyPr>
          <a:lstStyle/>
          <a:p>
            <a:pPr defTabSz="457068">
              <a:defRPr/>
            </a:pPr>
            <a:fld id="{E20FC03F-8774-4B87-B22E-445640C24E4D}" type="slidenum">
              <a:rPr lang="en-US" sz="800" kern="1200">
                <a:solidFill>
                  <a:srgbClr val="2D2D2D"/>
                </a:solidFill>
                <a:ea typeface="Arial Unicode MS"/>
                <a:cs typeface="Arial Unicode MS"/>
              </a:rPr>
              <a:pPr defTabSz="457068">
                <a:defRPr/>
              </a:pPr>
              <a:t>‹#›</a:t>
            </a:fld>
            <a:endParaRPr lang="en-US" sz="800" kern="1200" dirty="0">
              <a:solidFill>
                <a:srgbClr val="2D2D2D"/>
              </a:solidFill>
              <a:ea typeface="Arial Unicode MS"/>
              <a:cs typeface="Arial Unicode MS"/>
            </a:endParaRPr>
          </a:p>
        </p:txBody>
      </p:sp>
      <p:sp>
        <p:nvSpPr>
          <p:cNvPr id="3" name="TextBox 36"/>
          <p:cNvSpPr txBox="1"/>
          <p:nvPr userDrawn="1"/>
        </p:nvSpPr>
        <p:spPr>
          <a:xfrm>
            <a:off x="152401" y="73026"/>
            <a:ext cx="396875" cy="215417"/>
          </a:xfrm>
          <a:prstGeom prst="rect">
            <a:avLst/>
          </a:prstGeom>
          <a:noFill/>
        </p:spPr>
        <p:txBody>
          <a:bodyPr lIns="91414" tIns="45707" rIns="91414" bIns="45707">
            <a:spAutoFit/>
          </a:bodyPr>
          <a:lstStyle/>
          <a:p>
            <a:pPr defTabSz="457068">
              <a:defRPr/>
            </a:pPr>
            <a:r>
              <a:rPr lang="en-US" sz="800" kern="1200" dirty="0">
                <a:solidFill>
                  <a:srgbClr val="2D2D2D"/>
                </a:solidFill>
                <a:ea typeface="Arial Unicode MS"/>
              </a:rPr>
              <a:t>IBM</a:t>
            </a:r>
          </a:p>
        </p:txBody>
      </p:sp>
      <p:sp>
        <p:nvSpPr>
          <p:cNvPr id="4" name="TextBox 38"/>
          <p:cNvSpPr txBox="1"/>
          <p:nvPr userDrawn="1"/>
        </p:nvSpPr>
        <p:spPr>
          <a:xfrm>
            <a:off x="1246199" y="19054"/>
            <a:ext cx="1311275" cy="584749"/>
          </a:xfrm>
          <a:prstGeom prst="rect">
            <a:avLst/>
          </a:prstGeom>
          <a:noFill/>
        </p:spPr>
        <p:txBody>
          <a:bodyPr lIns="91414" tIns="45707" rIns="91414" bIns="45707">
            <a:spAutoFit/>
          </a:bodyPr>
          <a:lstStyle/>
          <a:p>
            <a:pPr defTabSz="457068">
              <a:defRPr/>
            </a:pPr>
            <a:r>
              <a:rPr lang="nb-NO" sz="800" kern="1200" dirty="0">
                <a:solidFill>
                  <a:srgbClr val="FFFFFF"/>
                </a:solidFill>
                <a:ea typeface="Arial Unicode MS"/>
              </a:rPr>
              <a:t>Innovate. Disrupt. Transform. Fast. @Enterprise Scale.</a:t>
            </a:r>
          </a:p>
          <a:p>
            <a:pPr defTabSz="457068">
              <a:defRPr/>
            </a:pPr>
            <a:endParaRPr lang="en-US" sz="800" kern="1200" dirty="0">
              <a:solidFill>
                <a:srgbClr val="2D2D2D"/>
              </a:solidFill>
              <a:ea typeface="Arial Unicode MS"/>
            </a:endParaRPr>
          </a:p>
        </p:txBody>
      </p:sp>
      <p:pic>
        <p:nvPicPr>
          <p:cNvPr id="5" name="Picture 5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flipV="1">
            <a:off x="8634424" y="4854581"/>
            <a:ext cx="390525" cy="157163"/>
          </a:xfrm>
          <a:prstGeom prst="rect">
            <a:avLst/>
          </a:prstGeom>
          <a:noFill/>
          <a:ln w="9525">
            <a:noFill/>
            <a:miter lim="800000"/>
            <a:headEnd/>
            <a:tailEnd/>
          </a:ln>
        </p:spPr>
      </p:pic>
    </p:spTree>
    <p:extLst>
      <p:ext uri="{BB962C8B-B14F-4D97-AF65-F5344CB8AC3E}">
        <p14:creationId xmlns:p14="http://schemas.microsoft.com/office/powerpoint/2010/main" val="753244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113520" y="4826480"/>
            <a:ext cx="5579533" cy="137160"/>
          </a:xfrm>
        </p:spPr>
        <p:txBody>
          <a:bodyPr/>
          <a:lstStyle/>
          <a:p>
            <a:r>
              <a:rPr lang="en-US"/>
              <a:t>DOC ID / Month XX, 2018 / © 2018 IBM Corporation</a:t>
            </a:r>
            <a:endParaRPr lang="en-US" dirty="0"/>
          </a:p>
        </p:txBody>
      </p:sp>
      <p:pic>
        <p:nvPicPr>
          <p:cNvPr id="13" name="Picture 12">
            <a:extLst>
              <a:ext uri="{FF2B5EF4-FFF2-40B4-BE49-F238E27FC236}">
                <a16:creationId xmlns:a16="http://schemas.microsoft.com/office/drawing/2014/main" id="{0C565D37-86FA-FA4F-8D56-91174A74D0BA}"/>
              </a:ext>
            </a:extLst>
          </p:cNvPr>
          <p:cNvPicPr>
            <a:picLocks noChangeAspect="1"/>
          </p:cNvPicPr>
          <p:nvPr userDrawn="1"/>
        </p:nvPicPr>
        <p:blipFill>
          <a:blip r:embed="rId2"/>
          <a:stretch>
            <a:fillRect/>
          </a:stretch>
        </p:blipFill>
        <p:spPr>
          <a:xfrm>
            <a:off x="228600" y="4837570"/>
            <a:ext cx="661877" cy="114981"/>
          </a:xfrm>
          <a:prstGeom prst="rect">
            <a:avLst/>
          </a:prstGeom>
        </p:spPr>
      </p:pic>
      <p:pic>
        <p:nvPicPr>
          <p:cNvPr id="15" name="Picture 14">
            <a:extLst>
              <a:ext uri="{FF2B5EF4-FFF2-40B4-BE49-F238E27FC236}">
                <a16:creationId xmlns:a16="http://schemas.microsoft.com/office/drawing/2014/main" id="{C4C0D975-D056-D741-8AD2-409B9639F315}"/>
              </a:ext>
            </a:extLst>
          </p:cNvPr>
          <p:cNvPicPr>
            <a:picLocks noChangeAspect="1"/>
          </p:cNvPicPr>
          <p:nvPr userDrawn="1"/>
        </p:nvPicPr>
        <p:blipFill>
          <a:blip r:embed="rId2"/>
          <a:stretch>
            <a:fillRect/>
          </a:stretch>
        </p:blipFill>
        <p:spPr>
          <a:xfrm>
            <a:off x="5505445" y="1871830"/>
            <a:ext cx="3122876" cy="542505"/>
          </a:xfrm>
          <a:prstGeom prst="rect">
            <a:avLst/>
          </a:prstGeom>
        </p:spPr>
      </p:pic>
    </p:spTree>
    <p:extLst>
      <p:ext uri="{BB962C8B-B14F-4D97-AF65-F5344CB8AC3E}">
        <p14:creationId xmlns:p14="http://schemas.microsoft.com/office/powerpoint/2010/main" val="3577012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a:extLst>
              <a:ext uri="{FF2B5EF4-FFF2-40B4-BE49-F238E27FC236}">
                <a16:creationId xmlns:a16="http://schemas.microsoft.com/office/drawing/2014/main" id="{40604BFE-4394-4E48-BA6F-363B354E65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8CC51A31-6183-3246-A899-EAA2466C1F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theme" Target="../theme/theme4.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27" r:id="rId37"/>
    <p:sldLayoutId id="2147483833"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9" r:id="rId36"/>
    <p:sldLayoutId id="2147483831" r:id="rId37"/>
    <p:sldLayoutId id="2147483832" r:id="rId38"/>
    <p:sldLayoutId id="2147483834"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3.xml"/><Relationship Id="rId4"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3.xml"/><Relationship Id="rId6" Type="http://schemas.openxmlformats.org/officeDocument/2006/relationships/hyperlink" Target="https://www.owasp.org/index.php/Format_string_attack" TargetMode="External"/><Relationship Id="rId5" Type="http://schemas.openxmlformats.org/officeDocument/2006/relationships/image" Target="../media/image8.tiff"/><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9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8.tiff"/><Relationship Id="rId2" Type="http://schemas.openxmlformats.org/officeDocument/2006/relationships/image" Target="../media/image23.png"/><Relationship Id="rId1" Type="http://schemas.openxmlformats.org/officeDocument/2006/relationships/slideLayout" Target="../slideLayouts/slideLayout92.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92.xm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3.xml"/><Relationship Id="rId4" Type="http://schemas.openxmlformats.org/officeDocument/2006/relationships/image" Target="../media/image8.tiff"/></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9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9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93.xml"/><Relationship Id="rId5" Type="http://schemas.openxmlformats.org/officeDocument/2006/relationships/image" Target="../media/image8.tif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tiff"/><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98.xml"/><Relationship Id="rId6" Type="http://schemas.openxmlformats.org/officeDocument/2006/relationships/image" Target="../media/image14.png"/><Relationship Id="rId5" Type="http://schemas.openxmlformats.org/officeDocument/2006/relationships/image" Target="../media/image40.tiff"/><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Layout" Target="../slideLayouts/slideLayout111.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9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9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9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93.xml"/><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93.xml"/><Relationship Id="rId5" Type="http://schemas.openxmlformats.org/officeDocument/2006/relationships/image" Target="../media/image41.jpeg"/><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10.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3.xml"/><Relationship Id="rId5" Type="http://schemas.openxmlformats.org/officeDocument/2006/relationships/image" Target="../media/image41.jpeg"/><Relationship Id="rId4" Type="http://schemas.openxmlformats.org/officeDocument/2006/relationships/image" Target="../media/image8.tiff"/></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png"/><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3.xml"/><Relationship Id="rId5" Type="http://schemas.openxmlformats.org/officeDocument/2006/relationships/image" Target="../media/image8.tif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3.xml"/><Relationship Id="rId6" Type="http://schemas.openxmlformats.org/officeDocument/2006/relationships/image" Target="../media/image15.png"/><Relationship Id="rId11" Type="http://schemas.openxmlformats.org/officeDocument/2006/relationships/image" Target="../media/image10.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9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375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361709" cy="2184400"/>
          </a:xfrm>
        </p:spPr>
        <p:txBody>
          <a:bodyPr/>
          <a:lstStyle/>
          <a:p>
            <a:br>
              <a:rPr lang="en-US" sz="2800" b="1" dirty="0"/>
            </a:br>
            <a:br>
              <a:rPr lang="en-US" sz="2800" b="1" dirty="0"/>
            </a:br>
            <a:r>
              <a:rPr lang="en-US" sz="2800" b="1" dirty="0"/>
              <a:t>Tech Talk: Application Security</a:t>
            </a:r>
            <a:br>
              <a:rPr lang="en-US" sz="3200" b="1" dirty="0"/>
            </a:br>
            <a:r>
              <a:rPr lang="en-US" sz="2800" dirty="0"/>
              <a:t>IBM Application Security Services</a:t>
            </a:r>
            <a:br>
              <a:rPr lang="en-US" sz="2800" dirty="0"/>
            </a:br>
            <a:endParaRPr lang="en-US" sz="2800" dirty="0"/>
          </a:p>
        </p:txBody>
      </p:sp>
      <p:sp>
        <p:nvSpPr>
          <p:cNvPr id="3" name="Subtitle 2"/>
          <p:cNvSpPr>
            <a:spLocks noGrp="1"/>
          </p:cNvSpPr>
          <p:nvPr>
            <p:ph type="subTitle" idx="1"/>
          </p:nvPr>
        </p:nvSpPr>
        <p:spPr>
          <a:xfrm>
            <a:off x="1" y="2354430"/>
            <a:ext cx="4695713" cy="1229747"/>
          </a:xfrm>
        </p:spPr>
        <p:txBody>
          <a:bodyPr/>
          <a:lstStyle/>
          <a:p>
            <a:pPr>
              <a:spcBef>
                <a:spcPts val="0"/>
              </a:spcBef>
            </a:pPr>
            <a:r>
              <a:rPr lang="en-US" dirty="0" err="1"/>
              <a:t>Areej</a:t>
            </a:r>
            <a:r>
              <a:rPr lang="en-US" dirty="0"/>
              <a:t> Essa</a:t>
            </a:r>
            <a:br>
              <a:rPr lang="en-US" dirty="0"/>
            </a:br>
            <a:r>
              <a:rPr lang="en-US" dirty="0"/>
              <a:t>Cloud Developer &amp; Advocate</a:t>
            </a:r>
            <a:br>
              <a:rPr lang="en-US" dirty="0"/>
            </a:br>
            <a:r>
              <a:rPr lang="en-US" dirty="0"/>
              <a:t>IBM </a:t>
            </a:r>
            <a:r>
              <a:rPr lang="en-US" b="1" dirty="0"/>
              <a:t>Hybrid</a:t>
            </a:r>
            <a:r>
              <a:rPr lang="en-US" dirty="0"/>
              <a:t> </a:t>
            </a:r>
            <a:r>
              <a:rPr lang="en-US" b="1" dirty="0"/>
              <a:t>Cloud</a:t>
            </a:r>
            <a:endParaRPr lang="en-US" dirty="0"/>
          </a:p>
        </p:txBody>
      </p:sp>
      <p:sp>
        <p:nvSpPr>
          <p:cNvPr id="4" name="Shape 75">
            <a:extLst>
              <a:ext uri="{FF2B5EF4-FFF2-40B4-BE49-F238E27FC236}">
                <a16:creationId xmlns:a16="http://schemas.microsoft.com/office/drawing/2014/main" id="{5050C1C4-B597-3346-B47A-2691395A3C37}"/>
              </a:ext>
            </a:extLst>
          </p:cNvPr>
          <p:cNvSpPr txBox="1">
            <a:spLocks/>
          </p:cNvSpPr>
          <p:nvPr/>
        </p:nvSpPr>
        <p:spPr>
          <a:xfrm>
            <a:off x="7114032" y="4562856"/>
            <a:ext cx="2029968" cy="509954"/>
          </a:xfrm>
          <a:prstGeom prst="rect">
            <a:avLst/>
          </a:prstGeom>
        </p:spPr>
        <p:txBody>
          <a:bodyPr vert="horz" lIns="91440" tIns="45721" rIns="91440" bIns="45721"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332">
              <a:lnSpc>
                <a:spcPct val="100000"/>
              </a:lnSpc>
            </a:pPr>
            <a:r>
              <a:rPr lang="en-GB" sz="800" dirty="0">
                <a:solidFill>
                  <a:prstClr val="white"/>
                </a:solidFill>
                <a:latin typeface="HelvNeue for IBM Light" panose="020B0403020202020204" pitchFamily="34" charset="0"/>
              </a:rPr>
              <a:t>Content owner &amp; creator: </a:t>
            </a:r>
            <a:r>
              <a:rPr lang="en-GB" sz="800" dirty="0" err="1">
                <a:solidFill>
                  <a:prstClr val="white"/>
                </a:solidFill>
                <a:latin typeface="HelvNeue for IBM Light" panose="020B0403020202020204" pitchFamily="34" charset="0"/>
              </a:rPr>
              <a:t>Areej</a:t>
            </a:r>
            <a:r>
              <a:rPr lang="en-GB" sz="800" dirty="0">
                <a:solidFill>
                  <a:prstClr val="white"/>
                </a:solidFill>
                <a:latin typeface="HelvNeue for IBM Light" panose="020B0403020202020204" pitchFamily="34" charset="0"/>
              </a:rPr>
              <a:t> Essa</a:t>
            </a:r>
            <a:br>
              <a:rPr lang="en-GB" sz="800" dirty="0">
                <a:solidFill>
                  <a:prstClr val="white"/>
                </a:solidFill>
                <a:latin typeface="HelvNeue for IBM Light" panose="020B0403020202020204" pitchFamily="34" charset="0"/>
              </a:rPr>
            </a:br>
            <a:r>
              <a:rPr lang="en-GB" sz="800" dirty="0">
                <a:solidFill>
                  <a:prstClr val="white"/>
                </a:solidFill>
                <a:latin typeface="HelvNeue for IBM Light" panose="020B0403020202020204" pitchFamily="34" charset="0"/>
              </a:rPr>
              <a:t>Areej.Essa@ae.ibm.com</a:t>
            </a:r>
          </a:p>
        </p:txBody>
      </p:sp>
    </p:spTree>
    <p:extLst>
      <p:ext uri="{BB962C8B-B14F-4D97-AF65-F5344CB8AC3E}">
        <p14:creationId xmlns:p14="http://schemas.microsoft.com/office/powerpoint/2010/main" val="827009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b="1" dirty="0">
                <a:solidFill>
                  <a:schemeClr val="bg2"/>
                </a:solidFill>
              </a:rPr>
              <a:t>SQL Injections</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D412F0F0-C25E-FE45-A025-6EF478D9F568}"/>
              </a:ext>
            </a:extLst>
          </p:cNvPr>
          <p:cNvSpPr txBox="1"/>
          <p:nvPr/>
        </p:nvSpPr>
        <p:spPr>
          <a:xfrm>
            <a:off x="4811806" y="458109"/>
            <a:ext cx="4128117" cy="2169825"/>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most critical and commonplace security vulnerabilities for web applications. </a:t>
            </a:r>
          </a:p>
          <a:p>
            <a:endParaRPr lang="en-US" dirty="0"/>
          </a:p>
          <a:p>
            <a:pPr marL="285750" indent="-285750">
              <a:buFont typeface="Arial" panose="020B0604020202020204" pitchFamily="34" charset="0"/>
              <a:buChar char="•"/>
            </a:pPr>
            <a:r>
              <a:rPr lang="en-US" dirty="0"/>
              <a:t>Allow SQL commands to be executed on the web server to directly interrogate the back-end database.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Ability to return and steal tables of information, change records, or even delete the entire database.</a:t>
            </a:r>
          </a:p>
        </p:txBody>
      </p:sp>
      <p:sp>
        <p:nvSpPr>
          <p:cNvPr id="6" name="TextBox 5">
            <a:extLst>
              <a:ext uri="{FF2B5EF4-FFF2-40B4-BE49-F238E27FC236}">
                <a16:creationId xmlns:a16="http://schemas.microsoft.com/office/drawing/2014/main" id="{2C2CD558-A081-BF45-B301-4F1272D9B2B0}"/>
              </a:ext>
            </a:extLst>
          </p:cNvPr>
          <p:cNvSpPr txBox="1"/>
          <p:nvPr/>
        </p:nvSpPr>
        <p:spPr>
          <a:xfrm>
            <a:off x="4811806" y="3192082"/>
            <a:ext cx="4128117" cy="1600438"/>
          </a:xfrm>
          <a:prstGeom prst="rect">
            <a:avLst/>
          </a:prstGeom>
          <a:noFill/>
        </p:spPr>
        <p:txBody>
          <a:bodyPr wrap="square" rtlCol="0">
            <a:spAutoFit/>
          </a:bodyPr>
          <a:lstStyle/>
          <a:p>
            <a:r>
              <a:rPr lang="en-US" sz="1400" b="1" i="1" dirty="0"/>
              <a:t>According to Gartner executive report, 2017:</a:t>
            </a:r>
          </a:p>
          <a:p>
            <a:endParaRPr lang="en-US" sz="1400" i="1" dirty="0"/>
          </a:p>
          <a:p>
            <a:pPr marL="285750" indent="-285750">
              <a:buFont typeface="Arial" panose="020B0604020202020204" pitchFamily="34" charset="0"/>
              <a:buChar char="•"/>
            </a:pPr>
            <a:r>
              <a:rPr lang="en-US" sz="1400" i="1" dirty="0"/>
              <a:t>Of total breaches reported in 2017, </a:t>
            </a:r>
            <a:r>
              <a:rPr lang="en-US" sz="1400" b="1" i="1" dirty="0">
                <a:solidFill>
                  <a:srgbClr val="003759"/>
                </a:solidFill>
              </a:rPr>
              <a:t>32%</a:t>
            </a:r>
            <a:r>
              <a:rPr lang="en-US" sz="1400" i="1" dirty="0"/>
              <a:t> were SQL injection errors.</a:t>
            </a:r>
          </a:p>
          <a:p>
            <a:endParaRPr lang="en-US" sz="1400" i="1" dirty="0"/>
          </a:p>
          <a:p>
            <a:pPr marL="285750" indent="-285750">
              <a:buFont typeface="Arial" panose="020B0604020202020204" pitchFamily="34" charset="0"/>
              <a:buChar char="•"/>
            </a:pPr>
            <a:r>
              <a:rPr lang="en-US" sz="1400" i="1" dirty="0"/>
              <a:t>SQL injection ranked as the most critical vulnerability, </a:t>
            </a:r>
            <a:r>
              <a:rPr lang="en-US" sz="1400" b="1" i="1" dirty="0">
                <a:solidFill>
                  <a:srgbClr val="003759"/>
                </a:solidFill>
              </a:rPr>
              <a:t>92%</a:t>
            </a:r>
            <a:r>
              <a:rPr lang="en-US" sz="1400" i="1" dirty="0"/>
              <a:t>,  web application attack.</a:t>
            </a:r>
          </a:p>
        </p:txBody>
      </p:sp>
      <p:pic>
        <p:nvPicPr>
          <p:cNvPr id="9" name="Picture 8">
            <a:extLst>
              <a:ext uri="{FF2B5EF4-FFF2-40B4-BE49-F238E27FC236}">
                <a16:creationId xmlns:a16="http://schemas.microsoft.com/office/drawing/2014/main" id="{9501D049-2205-5949-ADD3-B445DA280EC5}"/>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91694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b="1" dirty="0">
                <a:solidFill>
                  <a:schemeClr val="bg2"/>
                </a:solidFill>
              </a:rPr>
              <a:t>Cross-site Scripting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10" name="TextBox 9">
            <a:extLst>
              <a:ext uri="{FF2B5EF4-FFF2-40B4-BE49-F238E27FC236}">
                <a16:creationId xmlns:a16="http://schemas.microsoft.com/office/drawing/2014/main" id="{BEB22458-1F90-FB4C-88B5-25248320489C}"/>
              </a:ext>
            </a:extLst>
          </p:cNvPr>
          <p:cNvSpPr txBox="1"/>
          <p:nvPr/>
        </p:nvSpPr>
        <p:spPr>
          <a:xfrm>
            <a:off x="4773037" y="695894"/>
            <a:ext cx="4166886" cy="1338828"/>
          </a:xfrm>
          <a:prstGeom prst="rect">
            <a:avLst/>
          </a:prstGeom>
          <a:noFill/>
        </p:spPr>
        <p:txBody>
          <a:bodyPr wrap="square" rtlCol="0">
            <a:spAutoFit/>
          </a:bodyPr>
          <a:lstStyle/>
          <a:p>
            <a:pPr marL="285750" indent="-285750">
              <a:buFont typeface="Arial" panose="020B0604020202020204" pitchFamily="34" charset="0"/>
              <a:buChar char="•"/>
            </a:pPr>
            <a:r>
              <a:rPr lang="en-US" dirty="0"/>
              <a:t>Use of a browser side script, to send malicious code to a different end user. </a:t>
            </a:r>
          </a:p>
          <a:p>
            <a:endParaRPr lang="en-US" dirty="0"/>
          </a:p>
          <a:p>
            <a:pPr marL="285750" indent="-285750">
              <a:buFont typeface="Arial" panose="020B0604020202020204" pitchFamily="34" charset="0"/>
              <a:buChar char="•"/>
            </a:pPr>
            <a:r>
              <a:rPr lang="en-US" dirty="0"/>
              <a:t>Occur anywhere a web application uses input from a user in the output it generates without validating or encoding it.</a:t>
            </a:r>
          </a:p>
        </p:txBody>
      </p:sp>
      <p:sp>
        <p:nvSpPr>
          <p:cNvPr id="81" name="TextBox 80">
            <a:extLst>
              <a:ext uri="{FF2B5EF4-FFF2-40B4-BE49-F238E27FC236}">
                <a16:creationId xmlns:a16="http://schemas.microsoft.com/office/drawing/2014/main" id="{77AAFF6D-527E-7643-B4CB-424BB9070C35}"/>
              </a:ext>
            </a:extLst>
          </p:cNvPr>
          <p:cNvSpPr txBox="1"/>
          <p:nvPr/>
        </p:nvSpPr>
        <p:spPr>
          <a:xfrm>
            <a:off x="4811806" y="3192082"/>
            <a:ext cx="4128117" cy="954107"/>
          </a:xfrm>
          <a:prstGeom prst="rect">
            <a:avLst/>
          </a:prstGeom>
          <a:noFill/>
        </p:spPr>
        <p:txBody>
          <a:bodyPr wrap="square" rtlCol="0">
            <a:spAutoFit/>
          </a:bodyPr>
          <a:lstStyle/>
          <a:p>
            <a:r>
              <a:rPr lang="en-US" sz="1400" b="1" i="1" dirty="0"/>
              <a:t>According to Gartner executive report, 2017:</a:t>
            </a:r>
          </a:p>
          <a:p>
            <a:endParaRPr lang="en-US" sz="1400" i="1" dirty="0"/>
          </a:p>
          <a:p>
            <a:pPr marL="285750" indent="-285750">
              <a:buFont typeface="Arial" panose="020B0604020202020204" pitchFamily="34" charset="0"/>
              <a:buChar char="•"/>
            </a:pPr>
            <a:r>
              <a:rPr lang="en-US" sz="1400" i="1" dirty="0"/>
              <a:t>SQL injection ranked as the second most vulnerability, </a:t>
            </a:r>
            <a:r>
              <a:rPr lang="en-US" sz="1400" b="1" i="1" dirty="0">
                <a:solidFill>
                  <a:srgbClr val="003759"/>
                </a:solidFill>
              </a:rPr>
              <a:t>38%, </a:t>
            </a:r>
            <a:r>
              <a:rPr lang="en-US" sz="1400" i="1" dirty="0"/>
              <a:t>web application attack.</a:t>
            </a:r>
          </a:p>
        </p:txBody>
      </p:sp>
      <p:pic>
        <p:nvPicPr>
          <p:cNvPr id="11" name="Picture 10">
            <a:extLst>
              <a:ext uri="{FF2B5EF4-FFF2-40B4-BE49-F238E27FC236}">
                <a16:creationId xmlns:a16="http://schemas.microsoft.com/office/drawing/2014/main" id="{647FB8E6-56F1-0446-BA0A-CBB394EBAAE8}"/>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2858017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b="1" dirty="0">
                <a:solidFill>
                  <a:schemeClr val="bg2"/>
                </a:solidFill>
              </a:rPr>
              <a:t>Authentication of services</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B50E9B93-0E5D-A948-BC37-B5A85714F1D1}"/>
              </a:ext>
            </a:extLst>
          </p:cNvPr>
          <p:cNvSpPr txBox="1"/>
          <p:nvPr/>
        </p:nvSpPr>
        <p:spPr>
          <a:xfrm>
            <a:off x="4811808" y="1204657"/>
            <a:ext cx="436365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Authenticating of services (API’s)  to the applications.</a:t>
            </a:r>
          </a:p>
          <a:p>
            <a:endParaRPr lang="en-US" sz="1400" dirty="0"/>
          </a:p>
          <a:p>
            <a:pPr marL="285750" indent="-285750">
              <a:buFont typeface="Arial" panose="020B0604020202020204" pitchFamily="34" charset="0"/>
              <a:buChar char="•"/>
            </a:pPr>
            <a:r>
              <a:rPr lang="en-US" sz="1400" dirty="0"/>
              <a:t>Code must include the authentication of the service before sending and receiving requests.</a:t>
            </a:r>
          </a:p>
        </p:txBody>
      </p:sp>
      <p:pic>
        <p:nvPicPr>
          <p:cNvPr id="10" name="Picture 9">
            <a:extLst>
              <a:ext uri="{FF2B5EF4-FFF2-40B4-BE49-F238E27FC236}">
                <a16:creationId xmlns:a16="http://schemas.microsoft.com/office/drawing/2014/main" id="{98F97255-05C8-FC4A-B464-B1A5468EC0D0}"/>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23634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b="1"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4753FC11-BF64-7D44-BD6D-8510D5C350B7}"/>
              </a:ext>
            </a:extLst>
          </p:cNvPr>
          <p:cNvSpPr txBox="1"/>
          <p:nvPr/>
        </p:nvSpPr>
        <p:spPr>
          <a:xfrm>
            <a:off x="4811808" y="707150"/>
            <a:ext cx="4051139" cy="3323987"/>
          </a:xfrm>
          <a:prstGeom prst="rect">
            <a:avLst/>
          </a:prstGeom>
          <a:noFill/>
        </p:spPr>
        <p:txBody>
          <a:bodyPr wrap="square" rtlCol="0">
            <a:spAutoFit/>
          </a:bodyPr>
          <a:lstStyle/>
          <a:p>
            <a:pPr marL="285750" indent="-285750">
              <a:buFont typeface="Arial" panose="020B0604020202020204" pitchFamily="34" charset="0"/>
              <a:buChar char="•"/>
            </a:pPr>
            <a:r>
              <a:rPr lang="en-US" sz="1500" b="1" dirty="0"/>
              <a:t>Logging of critical information such as:</a:t>
            </a:r>
          </a:p>
          <a:p>
            <a:pPr marL="285750" indent="-285750">
              <a:buFont typeface="Arial" panose="020B0604020202020204" pitchFamily="34" charset="0"/>
              <a:buChar char="•"/>
            </a:pPr>
            <a:endParaRPr lang="en-US" sz="1500" dirty="0"/>
          </a:p>
          <a:p>
            <a:pPr marL="628650" lvl="1" indent="-285750">
              <a:buFont typeface="Courier New" panose="02070309020205020404" pitchFamily="49" charset="0"/>
              <a:buChar char="o"/>
            </a:pPr>
            <a:r>
              <a:rPr lang="en-US" sz="1500" dirty="0"/>
              <a:t>Timestamp.</a:t>
            </a:r>
          </a:p>
          <a:p>
            <a:pPr marL="628650" lvl="1" indent="-285750">
              <a:buFont typeface="Courier New" panose="02070309020205020404" pitchFamily="49" charset="0"/>
              <a:buChar char="o"/>
            </a:pPr>
            <a:endParaRPr lang="en-US" sz="1500" dirty="0"/>
          </a:p>
          <a:p>
            <a:pPr marL="628650" lvl="1" indent="-285750">
              <a:buFont typeface="Courier New" panose="02070309020205020404" pitchFamily="49" charset="0"/>
              <a:buChar char="o"/>
              <a:defRPr/>
            </a:pPr>
            <a:r>
              <a:rPr lang="en-US" sz="1500" dirty="0"/>
              <a:t>Identity of the account/user that caused the event.</a:t>
            </a:r>
          </a:p>
          <a:p>
            <a:pPr marL="628650" lvl="1" indent="-285750">
              <a:buFont typeface="Courier New" panose="02070309020205020404" pitchFamily="49" charset="0"/>
              <a:buChar char="o"/>
              <a:defRPr/>
            </a:pPr>
            <a:endParaRPr lang="en-US" sz="1500" dirty="0"/>
          </a:p>
          <a:p>
            <a:pPr marL="628650" lvl="1" indent="-285750">
              <a:buFont typeface="Courier New" panose="02070309020205020404" pitchFamily="49" charset="0"/>
              <a:buChar char="o"/>
              <a:defRPr/>
            </a:pPr>
            <a:r>
              <a:rPr lang="en-US" sz="1500" dirty="0"/>
              <a:t>Source IP address associated with the request. </a:t>
            </a:r>
          </a:p>
          <a:p>
            <a:pPr marL="628650" lvl="1" indent="-285750">
              <a:buFont typeface="Courier New" panose="02070309020205020404" pitchFamily="49" charset="0"/>
              <a:buChar char="o"/>
              <a:defRPr/>
            </a:pPr>
            <a:endParaRPr lang="en-US" sz="1500" dirty="0"/>
          </a:p>
          <a:p>
            <a:pPr marL="628650" lvl="1" indent="-285750">
              <a:buFont typeface="Courier New" panose="02070309020205020404" pitchFamily="49" charset="0"/>
              <a:buChar char="o"/>
              <a:defRPr/>
            </a:pPr>
            <a:r>
              <a:rPr lang="en-US" sz="1500" dirty="0"/>
              <a:t>Event outcome (success or failure). </a:t>
            </a:r>
          </a:p>
          <a:p>
            <a:pPr marL="628650" lvl="1" indent="-285750">
              <a:buFont typeface="Courier New" panose="02070309020205020404" pitchFamily="49" charset="0"/>
              <a:buChar char="o"/>
              <a:defRPr/>
            </a:pPr>
            <a:endParaRPr lang="en-US" sz="1500" dirty="0"/>
          </a:p>
          <a:p>
            <a:pPr marL="628650" lvl="1" indent="-285750">
              <a:buFont typeface="Courier New" panose="02070309020205020404" pitchFamily="49" charset="0"/>
              <a:buChar char="o"/>
              <a:defRPr/>
            </a:pPr>
            <a:r>
              <a:rPr lang="en-US" sz="1500" dirty="0"/>
              <a:t>Description of the event.</a:t>
            </a:r>
          </a:p>
          <a:p>
            <a:endParaRPr lang="en-US" sz="1500" dirty="0"/>
          </a:p>
        </p:txBody>
      </p:sp>
      <p:pic>
        <p:nvPicPr>
          <p:cNvPr id="11" name="Picture 10">
            <a:extLst>
              <a:ext uri="{FF2B5EF4-FFF2-40B4-BE49-F238E27FC236}">
                <a16:creationId xmlns:a16="http://schemas.microsoft.com/office/drawing/2014/main" id="{8CFBB092-3052-DA44-9788-3587B29D4603}"/>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88077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b="1"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7EF3C060-9C81-C749-82BD-4AF9AB5E3229}"/>
              </a:ext>
            </a:extLst>
          </p:cNvPr>
          <p:cNvSpPr txBox="1"/>
          <p:nvPr/>
        </p:nvSpPr>
        <p:spPr>
          <a:xfrm>
            <a:off x="4901100" y="1227779"/>
            <a:ext cx="4069280"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Ranked in one of the top 10 web application attacks by OWASP.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Application URL must not release sensitive information such as PII, API keys.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Can cause “</a:t>
            </a:r>
            <a:r>
              <a:rPr lang="en-US" sz="1400" i="1" dirty="0"/>
              <a:t>forced browsing</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Attackers can successfully gain sensitive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p:txBody>
      </p:sp>
      <p:pic>
        <p:nvPicPr>
          <p:cNvPr id="13" name="Picture 12">
            <a:extLst>
              <a:ext uri="{FF2B5EF4-FFF2-40B4-BE49-F238E27FC236}">
                <a16:creationId xmlns:a16="http://schemas.microsoft.com/office/drawing/2014/main" id="{F8363508-AF29-A049-A621-1A78A8127C2D}"/>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4089094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b="1"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59011886-DF35-0646-A4B2-BB812C402C61}"/>
              </a:ext>
            </a:extLst>
          </p:cNvPr>
          <p:cNvSpPr txBox="1"/>
          <p:nvPr/>
        </p:nvSpPr>
        <p:spPr>
          <a:xfrm>
            <a:off x="4742568" y="378471"/>
            <a:ext cx="4280629"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Caused by memory buffer overflow.</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Occurs when a developer dynamically allocates memory space for a variable, but fails to free up that space before the program completes (takes all the space and program becomes unresponsive).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Attacker submit data to an application larger than the allocated memory and overwrite valid data.</a:t>
            </a:r>
          </a:p>
        </p:txBody>
      </p:sp>
      <p:sp>
        <p:nvSpPr>
          <p:cNvPr id="5" name="Rectangle 4">
            <a:extLst>
              <a:ext uri="{FF2B5EF4-FFF2-40B4-BE49-F238E27FC236}">
                <a16:creationId xmlns:a16="http://schemas.microsoft.com/office/drawing/2014/main" id="{6F1858A1-0674-2647-997D-E1F9B0A55581}"/>
              </a:ext>
            </a:extLst>
          </p:cNvPr>
          <p:cNvSpPr/>
          <p:nvPr/>
        </p:nvSpPr>
        <p:spPr>
          <a:xfrm>
            <a:off x="7257327" y="3240793"/>
            <a:ext cx="1076445" cy="1400655"/>
          </a:xfrm>
          <a:prstGeom prst="rect">
            <a:avLst/>
          </a:prstGeom>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9" name="Straight Connector 18">
            <a:extLst>
              <a:ext uri="{FF2B5EF4-FFF2-40B4-BE49-F238E27FC236}">
                <a16:creationId xmlns:a16="http://schemas.microsoft.com/office/drawing/2014/main" id="{08E73594-F6BA-F342-92AE-E0C6EDD3CB9A}"/>
              </a:ext>
            </a:extLst>
          </p:cNvPr>
          <p:cNvCxnSpPr/>
          <p:nvPr/>
        </p:nvCxnSpPr>
        <p:spPr>
          <a:xfrm>
            <a:off x="7257327" y="3972133"/>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B7A57E0-A324-0746-BE96-0373889E5CAA}"/>
              </a:ext>
            </a:extLst>
          </p:cNvPr>
          <p:cNvCxnSpPr/>
          <p:nvPr/>
        </p:nvCxnSpPr>
        <p:spPr>
          <a:xfrm>
            <a:off x="7257327" y="4192451"/>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E6B5953-4A11-1142-8FCE-08F58D502F49}"/>
              </a:ext>
            </a:extLst>
          </p:cNvPr>
          <p:cNvCxnSpPr/>
          <p:nvPr/>
        </p:nvCxnSpPr>
        <p:spPr>
          <a:xfrm>
            <a:off x="7257327" y="3510468"/>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7D93875-428C-4A42-9BEF-E4B33C5F4BB7}"/>
              </a:ext>
            </a:extLst>
          </p:cNvPr>
          <p:cNvCxnSpPr/>
          <p:nvPr/>
        </p:nvCxnSpPr>
        <p:spPr>
          <a:xfrm>
            <a:off x="7257327" y="4401625"/>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DDB5065-F06E-2444-9F10-3851052B9209}"/>
              </a:ext>
            </a:extLst>
          </p:cNvPr>
          <p:cNvSpPr/>
          <p:nvPr/>
        </p:nvSpPr>
        <p:spPr>
          <a:xfrm>
            <a:off x="7257327" y="3521613"/>
            <a:ext cx="1076445" cy="461665"/>
          </a:xfrm>
          <a:prstGeom prst="rect">
            <a:avLst/>
          </a:prstGeom>
          <a:solidFill>
            <a:schemeClr val="bg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24" name="Straight Connector 23">
            <a:extLst>
              <a:ext uri="{FF2B5EF4-FFF2-40B4-BE49-F238E27FC236}">
                <a16:creationId xmlns:a16="http://schemas.microsoft.com/office/drawing/2014/main" id="{7738C146-34C6-9249-9873-6B52026A55CB}"/>
              </a:ext>
            </a:extLst>
          </p:cNvPr>
          <p:cNvCxnSpPr/>
          <p:nvPr/>
        </p:nvCxnSpPr>
        <p:spPr>
          <a:xfrm>
            <a:off x="7257327" y="3737183"/>
            <a:ext cx="1076445" cy="0"/>
          </a:xfrm>
          <a:prstGeom prst="line">
            <a:avLst/>
          </a:prstGeom>
          <a:ln w="38100">
            <a:solidFill>
              <a:schemeClr val="bg2">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95BB7BF-4BC7-6A47-9AF7-D0862CB1E1AE}"/>
              </a:ext>
            </a:extLst>
          </p:cNvPr>
          <p:cNvSpPr txBox="1"/>
          <p:nvPr/>
        </p:nvSpPr>
        <p:spPr>
          <a:xfrm>
            <a:off x="8461095" y="3560018"/>
            <a:ext cx="810228" cy="369332"/>
          </a:xfrm>
          <a:prstGeom prst="rect">
            <a:avLst/>
          </a:prstGeom>
          <a:noFill/>
        </p:spPr>
        <p:txBody>
          <a:bodyPr wrap="square" rtlCol="0">
            <a:spAutoFit/>
          </a:bodyPr>
          <a:lstStyle/>
          <a:p>
            <a:r>
              <a:rPr lang="en-US" sz="900" dirty="0"/>
              <a:t>Allocated memory</a:t>
            </a:r>
          </a:p>
        </p:txBody>
      </p:sp>
      <p:sp>
        <p:nvSpPr>
          <p:cNvPr id="14" name="Double Brace 13">
            <a:extLst>
              <a:ext uri="{FF2B5EF4-FFF2-40B4-BE49-F238E27FC236}">
                <a16:creationId xmlns:a16="http://schemas.microsoft.com/office/drawing/2014/main" id="{D73202C1-51DF-EF43-891F-197285E337C4}"/>
              </a:ext>
            </a:extLst>
          </p:cNvPr>
          <p:cNvSpPr/>
          <p:nvPr/>
        </p:nvSpPr>
        <p:spPr>
          <a:xfrm>
            <a:off x="7048981" y="3499717"/>
            <a:ext cx="1469985" cy="529861"/>
          </a:xfrm>
          <a:prstGeom prst="bracePair">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6D19047-BACA-8E49-9704-4F1956997F15}"/>
              </a:ext>
            </a:extLst>
          </p:cNvPr>
          <p:cNvSpPr txBox="1"/>
          <p:nvPr/>
        </p:nvSpPr>
        <p:spPr>
          <a:xfrm>
            <a:off x="7386622" y="4741475"/>
            <a:ext cx="817853" cy="300082"/>
          </a:xfrm>
          <a:prstGeom prst="rect">
            <a:avLst/>
          </a:prstGeom>
          <a:noFill/>
        </p:spPr>
        <p:txBody>
          <a:bodyPr wrap="none" rtlCol="0">
            <a:spAutoFit/>
          </a:bodyPr>
          <a:lstStyle/>
          <a:p>
            <a:r>
              <a:rPr lang="en-US" dirty="0"/>
              <a:t>Memory</a:t>
            </a:r>
          </a:p>
        </p:txBody>
      </p:sp>
      <p:pic>
        <p:nvPicPr>
          <p:cNvPr id="23" name="Picture 22">
            <a:extLst>
              <a:ext uri="{FF2B5EF4-FFF2-40B4-BE49-F238E27FC236}">
                <a16:creationId xmlns:a16="http://schemas.microsoft.com/office/drawing/2014/main" id="{B107F1E7-31AC-0548-B01D-6023817AB91D}"/>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04138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b="1"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59011886-DF35-0646-A4B2-BB812C402C61}"/>
              </a:ext>
            </a:extLst>
          </p:cNvPr>
          <p:cNvSpPr txBox="1"/>
          <p:nvPr/>
        </p:nvSpPr>
        <p:spPr>
          <a:xfrm>
            <a:off x="4742568" y="378471"/>
            <a:ext cx="4280629" cy="1600438"/>
          </a:xfrm>
          <a:prstGeom prst="rect">
            <a:avLst/>
          </a:prstGeom>
          <a:noFill/>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Attacker submit data to an application larger than the allocated memory and overwrite valid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New memory return address can allow the attacker to execute their malicious code.</a:t>
            </a:r>
          </a:p>
        </p:txBody>
      </p:sp>
      <p:sp>
        <p:nvSpPr>
          <p:cNvPr id="5" name="Rectangle 4">
            <a:extLst>
              <a:ext uri="{FF2B5EF4-FFF2-40B4-BE49-F238E27FC236}">
                <a16:creationId xmlns:a16="http://schemas.microsoft.com/office/drawing/2014/main" id="{6F1858A1-0674-2647-997D-E1F9B0A55581}"/>
              </a:ext>
            </a:extLst>
          </p:cNvPr>
          <p:cNvSpPr/>
          <p:nvPr/>
        </p:nvSpPr>
        <p:spPr>
          <a:xfrm>
            <a:off x="7257327" y="3240793"/>
            <a:ext cx="1076445" cy="1400655"/>
          </a:xfrm>
          <a:prstGeom prst="rect">
            <a:avLst/>
          </a:prstGeom>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9" name="Straight Connector 18">
            <a:extLst>
              <a:ext uri="{FF2B5EF4-FFF2-40B4-BE49-F238E27FC236}">
                <a16:creationId xmlns:a16="http://schemas.microsoft.com/office/drawing/2014/main" id="{08E73594-F6BA-F342-92AE-E0C6EDD3CB9A}"/>
              </a:ext>
            </a:extLst>
          </p:cNvPr>
          <p:cNvCxnSpPr/>
          <p:nvPr/>
        </p:nvCxnSpPr>
        <p:spPr>
          <a:xfrm>
            <a:off x="7257327" y="3972133"/>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B7A57E0-A324-0746-BE96-0373889E5CAA}"/>
              </a:ext>
            </a:extLst>
          </p:cNvPr>
          <p:cNvCxnSpPr/>
          <p:nvPr/>
        </p:nvCxnSpPr>
        <p:spPr>
          <a:xfrm>
            <a:off x="7257327" y="4192451"/>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E6B5953-4A11-1142-8FCE-08F58D502F49}"/>
              </a:ext>
            </a:extLst>
          </p:cNvPr>
          <p:cNvCxnSpPr/>
          <p:nvPr/>
        </p:nvCxnSpPr>
        <p:spPr>
          <a:xfrm>
            <a:off x="7257327" y="3510468"/>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7D93875-428C-4A42-9BEF-E4B33C5F4BB7}"/>
              </a:ext>
            </a:extLst>
          </p:cNvPr>
          <p:cNvCxnSpPr/>
          <p:nvPr/>
        </p:nvCxnSpPr>
        <p:spPr>
          <a:xfrm>
            <a:off x="7257327" y="4401625"/>
            <a:ext cx="107644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DDB5065-F06E-2444-9F10-3851052B9209}"/>
              </a:ext>
            </a:extLst>
          </p:cNvPr>
          <p:cNvSpPr/>
          <p:nvPr/>
        </p:nvSpPr>
        <p:spPr>
          <a:xfrm>
            <a:off x="7257327" y="3521613"/>
            <a:ext cx="1076445" cy="461665"/>
          </a:xfrm>
          <a:prstGeom prst="rect">
            <a:avLst/>
          </a:prstGeom>
          <a:solidFill>
            <a:schemeClr val="bg2">
              <a:lumMod val="5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24" name="Straight Connector 23">
            <a:extLst>
              <a:ext uri="{FF2B5EF4-FFF2-40B4-BE49-F238E27FC236}">
                <a16:creationId xmlns:a16="http://schemas.microsoft.com/office/drawing/2014/main" id="{7738C146-34C6-9249-9873-6B52026A55CB}"/>
              </a:ext>
            </a:extLst>
          </p:cNvPr>
          <p:cNvCxnSpPr/>
          <p:nvPr/>
        </p:nvCxnSpPr>
        <p:spPr>
          <a:xfrm>
            <a:off x="7257327" y="3737183"/>
            <a:ext cx="1076445" cy="0"/>
          </a:xfrm>
          <a:prstGeom prst="line">
            <a:avLst/>
          </a:prstGeom>
          <a:ln w="38100">
            <a:solidFill>
              <a:schemeClr val="bg2">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D84756B-61EC-8C4A-A5D5-22001E5E8704}"/>
              </a:ext>
            </a:extLst>
          </p:cNvPr>
          <p:cNvPicPr>
            <a:picLocks noChangeAspect="1"/>
          </p:cNvPicPr>
          <p:nvPr/>
        </p:nvPicPr>
        <p:blipFill>
          <a:blip r:embed="rId3"/>
          <a:stretch>
            <a:fillRect/>
          </a:stretch>
        </p:blipFill>
        <p:spPr>
          <a:xfrm>
            <a:off x="4781484" y="3702458"/>
            <a:ext cx="906165" cy="906165"/>
          </a:xfrm>
          <a:prstGeom prst="rect">
            <a:avLst/>
          </a:prstGeom>
        </p:spPr>
      </p:pic>
      <p:sp>
        <p:nvSpPr>
          <p:cNvPr id="13" name="TextBox 12">
            <a:extLst>
              <a:ext uri="{FF2B5EF4-FFF2-40B4-BE49-F238E27FC236}">
                <a16:creationId xmlns:a16="http://schemas.microsoft.com/office/drawing/2014/main" id="{995BB7BF-4BC7-6A47-9AF7-D0862CB1E1AE}"/>
              </a:ext>
            </a:extLst>
          </p:cNvPr>
          <p:cNvSpPr txBox="1"/>
          <p:nvPr/>
        </p:nvSpPr>
        <p:spPr>
          <a:xfrm>
            <a:off x="8461095" y="3560018"/>
            <a:ext cx="810228" cy="369332"/>
          </a:xfrm>
          <a:prstGeom prst="rect">
            <a:avLst/>
          </a:prstGeom>
          <a:noFill/>
        </p:spPr>
        <p:txBody>
          <a:bodyPr wrap="square" rtlCol="0">
            <a:spAutoFit/>
          </a:bodyPr>
          <a:lstStyle/>
          <a:p>
            <a:r>
              <a:rPr lang="en-US" sz="900" dirty="0"/>
              <a:t>Allocated memory</a:t>
            </a:r>
          </a:p>
        </p:txBody>
      </p:sp>
      <p:sp>
        <p:nvSpPr>
          <p:cNvPr id="14" name="Double Brace 13">
            <a:extLst>
              <a:ext uri="{FF2B5EF4-FFF2-40B4-BE49-F238E27FC236}">
                <a16:creationId xmlns:a16="http://schemas.microsoft.com/office/drawing/2014/main" id="{D73202C1-51DF-EF43-891F-197285E337C4}"/>
              </a:ext>
            </a:extLst>
          </p:cNvPr>
          <p:cNvSpPr/>
          <p:nvPr/>
        </p:nvSpPr>
        <p:spPr>
          <a:xfrm>
            <a:off x="7048981" y="3499717"/>
            <a:ext cx="1469985" cy="529861"/>
          </a:xfrm>
          <a:prstGeom prst="bracePair">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6D19047-BACA-8E49-9704-4F1956997F15}"/>
              </a:ext>
            </a:extLst>
          </p:cNvPr>
          <p:cNvSpPr txBox="1"/>
          <p:nvPr/>
        </p:nvSpPr>
        <p:spPr>
          <a:xfrm>
            <a:off x="7386622" y="4741475"/>
            <a:ext cx="817853" cy="300082"/>
          </a:xfrm>
          <a:prstGeom prst="rect">
            <a:avLst/>
          </a:prstGeom>
          <a:noFill/>
        </p:spPr>
        <p:txBody>
          <a:bodyPr wrap="none" rtlCol="0">
            <a:spAutoFit/>
          </a:bodyPr>
          <a:lstStyle/>
          <a:p>
            <a:r>
              <a:rPr lang="en-US" dirty="0"/>
              <a:t>Memory</a:t>
            </a:r>
          </a:p>
        </p:txBody>
      </p:sp>
      <p:sp>
        <p:nvSpPr>
          <p:cNvPr id="18" name="Right Arrow 17">
            <a:extLst>
              <a:ext uri="{FF2B5EF4-FFF2-40B4-BE49-F238E27FC236}">
                <a16:creationId xmlns:a16="http://schemas.microsoft.com/office/drawing/2014/main" id="{3D052AD9-5FCE-704E-8C9C-8ECD852541FB}"/>
              </a:ext>
            </a:extLst>
          </p:cNvPr>
          <p:cNvSpPr/>
          <p:nvPr/>
        </p:nvSpPr>
        <p:spPr>
          <a:xfrm>
            <a:off x="5687649" y="3929350"/>
            <a:ext cx="1361332" cy="226190"/>
          </a:xfrm>
          <a:prstGeom prst="rightArrow">
            <a:avLst/>
          </a:prstGeom>
          <a:ln>
            <a:solidFill>
              <a:srgbClr val="1D3649"/>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ectangle 5">
            <a:extLst>
              <a:ext uri="{FF2B5EF4-FFF2-40B4-BE49-F238E27FC236}">
                <a16:creationId xmlns:a16="http://schemas.microsoft.com/office/drawing/2014/main" id="{47E6C8ED-29C3-A54F-A882-818829B959AF}"/>
              </a:ext>
            </a:extLst>
          </p:cNvPr>
          <p:cNvSpPr/>
          <p:nvPr/>
        </p:nvSpPr>
        <p:spPr>
          <a:xfrm>
            <a:off x="7257327" y="3983278"/>
            <a:ext cx="1076445" cy="91440"/>
          </a:xfrm>
          <a:prstGeom prst="rect">
            <a:avLst/>
          </a:prstGeom>
          <a:solidFill>
            <a:srgbClr val="FF0000"/>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26" name="Picture 25">
            <a:extLst>
              <a:ext uri="{FF2B5EF4-FFF2-40B4-BE49-F238E27FC236}">
                <a16:creationId xmlns:a16="http://schemas.microsoft.com/office/drawing/2014/main" id="{323CC123-A26A-834D-895A-4ED09BF5A656}"/>
              </a:ext>
            </a:extLst>
          </p:cNvPr>
          <p:cNvPicPr>
            <a:picLocks noChangeAspect="1"/>
          </p:cNvPicPr>
          <p:nvPr/>
        </p:nvPicPr>
        <p:blipFill>
          <a:blip r:embed="rId4"/>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771655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38" name="TextBox 37">
            <a:extLst>
              <a:ext uri="{FF2B5EF4-FFF2-40B4-BE49-F238E27FC236}">
                <a16:creationId xmlns:a16="http://schemas.microsoft.com/office/drawing/2014/main" id="{D9D98B21-47F0-9F4E-8A62-4A3ECF2E70A6}"/>
              </a:ext>
            </a:extLst>
          </p:cNvPr>
          <p:cNvSpPr txBox="1"/>
          <p:nvPr/>
        </p:nvSpPr>
        <p:spPr>
          <a:xfrm>
            <a:off x="1055090" y="3217948"/>
            <a:ext cx="1154231" cy="461665"/>
          </a:xfrm>
          <a:prstGeom prst="rect">
            <a:avLst/>
          </a:prstGeom>
          <a:noFill/>
        </p:spPr>
        <p:txBody>
          <a:bodyPr wrap="square" rtlCol="0">
            <a:spAutoFit/>
          </a:bodyPr>
          <a:lstStyle/>
          <a:p>
            <a:r>
              <a:rPr lang="en-US" sz="1200" b="1" dirty="0">
                <a:solidFill>
                  <a:schemeClr val="bg2"/>
                </a:solidFill>
              </a:rPr>
              <a:t>String exploits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471B3D16-292A-AC4D-895B-C59290A26626}"/>
              </a:ext>
            </a:extLst>
          </p:cNvPr>
          <p:cNvSpPr txBox="1"/>
          <p:nvPr/>
        </p:nvSpPr>
        <p:spPr>
          <a:xfrm>
            <a:off x="4695466" y="458109"/>
            <a:ext cx="4193295" cy="1792798"/>
          </a:xfrm>
          <a:prstGeom prst="rect">
            <a:avLst/>
          </a:prstGeom>
          <a:noFill/>
        </p:spPr>
        <p:txBody>
          <a:bodyPr wrap="square" rtlCol="0">
            <a:spAutoFit/>
          </a:bodyPr>
          <a:lstStyle/>
          <a:p>
            <a:pPr marL="285750" indent="-285750">
              <a:buFont typeface="Arial" panose="020B0604020202020204" pitchFamily="34" charset="0"/>
              <a:buChar char="•"/>
            </a:pPr>
            <a:r>
              <a:rPr lang="en-US" sz="1400" dirty="0"/>
              <a:t>Submitted data of an input string is evaluated as a </a:t>
            </a:r>
            <a:r>
              <a:rPr lang="en-US" sz="1400" i="1" dirty="0"/>
              <a:t>command by the application</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dirty="0"/>
              <a:t>Attacker can execute code, read the stack, or cause a segmentation fault in the running application.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14" name="Picture 13">
            <a:extLst>
              <a:ext uri="{FF2B5EF4-FFF2-40B4-BE49-F238E27FC236}">
                <a16:creationId xmlns:a16="http://schemas.microsoft.com/office/drawing/2014/main" id="{18F138F4-AAAA-4F4C-85DD-AD484AF6AAC0}"/>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17264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38" name="TextBox 37">
            <a:extLst>
              <a:ext uri="{FF2B5EF4-FFF2-40B4-BE49-F238E27FC236}">
                <a16:creationId xmlns:a16="http://schemas.microsoft.com/office/drawing/2014/main" id="{D9D98B21-47F0-9F4E-8A62-4A3ECF2E70A6}"/>
              </a:ext>
            </a:extLst>
          </p:cNvPr>
          <p:cNvSpPr txBox="1"/>
          <p:nvPr/>
        </p:nvSpPr>
        <p:spPr>
          <a:xfrm>
            <a:off x="1055090" y="3217948"/>
            <a:ext cx="1154231" cy="461665"/>
          </a:xfrm>
          <a:prstGeom prst="rect">
            <a:avLst/>
          </a:prstGeom>
          <a:noFill/>
        </p:spPr>
        <p:txBody>
          <a:bodyPr wrap="square" rtlCol="0">
            <a:spAutoFit/>
          </a:bodyPr>
          <a:lstStyle/>
          <a:p>
            <a:r>
              <a:rPr lang="en-US" sz="1200" b="1" dirty="0">
                <a:solidFill>
                  <a:schemeClr val="bg2"/>
                </a:solidFill>
              </a:rPr>
              <a:t>String exploits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471B3D16-292A-AC4D-895B-C59290A26626}"/>
              </a:ext>
            </a:extLst>
          </p:cNvPr>
          <p:cNvSpPr txBox="1"/>
          <p:nvPr/>
        </p:nvSpPr>
        <p:spPr>
          <a:xfrm>
            <a:off x="4695466" y="434959"/>
            <a:ext cx="4193295" cy="515526"/>
          </a:xfrm>
          <a:prstGeom prst="rect">
            <a:avLst/>
          </a:prstGeom>
          <a:noFill/>
        </p:spPr>
        <p:txBody>
          <a:bodyPr wrap="square" rtlCol="0">
            <a:spAutoFit/>
          </a:bodyPr>
          <a:lstStyle/>
          <a:p>
            <a:pPr marL="285750" indent="-285750">
              <a:buFont typeface="Arial" panose="020B0604020202020204" pitchFamily="34" charset="0"/>
              <a:buChar char="•"/>
            </a:pPr>
            <a:r>
              <a:rPr lang="en-US" sz="1400" dirty="0"/>
              <a:t>Illustration: S</a:t>
            </a:r>
            <a:r>
              <a:rPr lang="en-US" dirty="0"/>
              <a:t>howing contents of a memory address</a:t>
            </a:r>
            <a:endParaRPr lang="en-US" sz="1400" dirty="0"/>
          </a:p>
        </p:txBody>
      </p:sp>
      <p:pic>
        <p:nvPicPr>
          <p:cNvPr id="10" name="Picture 9">
            <a:extLst>
              <a:ext uri="{FF2B5EF4-FFF2-40B4-BE49-F238E27FC236}">
                <a16:creationId xmlns:a16="http://schemas.microsoft.com/office/drawing/2014/main" id="{EE36B0CE-35BC-8A47-900B-130149A2022C}"/>
              </a:ext>
            </a:extLst>
          </p:cNvPr>
          <p:cNvPicPr>
            <a:picLocks noChangeAspect="1"/>
          </p:cNvPicPr>
          <p:nvPr/>
        </p:nvPicPr>
        <p:blipFill rotWithShape="1">
          <a:blip r:embed="rId3"/>
          <a:srcRect l="1" r="2459"/>
          <a:stretch/>
        </p:blipFill>
        <p:spPr>
          <a:xfrm>
            <a:off x="4638733" y="1125097"/>
            <a:ext cx="4412669" cy="1864991"/>
          </a:xfrm>
          <a:prstGeom prst="rect">
            <a:avLst/>
          </a:prstGeom>
        </p:spPr>
      </p:pic>
      <p:sp>
        <p:nvSpPr>
          <p:cNvPr id="11" name="TextBox 10">
            <a:extLst>
              <a:ext uri="{FF2B5EF4-FFF2-40B4-BE49-F238E27FC236}">
                <a16:creationId xmlns:a16="http://schemas.microsoft.com/office/drawing/2014/main" id="{A006AB80-6A58-0B4E-B21F-96C8B0C1ACC3}"/>
              </a:ext>
            </a:extLst>
          </p:cNvPr>
          <p:cNvSpPr txBox="1"/>
          <p:nvPr/>
        </p:nvSpPr>
        <p:spPr>
          <a:xfrm>
            <a:off x="4636451" y="3334386"/>
            <a:ext cx="4414951" cy="677108"/>
          </a:xfrm>
          <a:prstGeom prst="rect">
            <a:avLst/>
          </a:prstGeom>
          <a:noFill/>
        </p:spPr>
        <p:txBody>
          <a:bodyPr wrap="square" rtlCol="0">
            <a:spAutoFit/>
          </a:bodyPr>
          <a:lstStyle/>
          <a:p>
            <a:r>
              <a:rPr lang="en-US" sz="1100" i="1" dirty="0"/>
              <a:t>Running: </a:t>
            </a:r>
          </a:p>
          <a:p>
            <a:r>
              <a:rPr lang="en-US" sz="1100" i="1" dirty="0"/>
              <a:t>./</a:t>
            </a:r>
            <a:r>
              <a:rPr lang="en-US" sz="1100" i="1" dirty="0" err="1"/>
              <a:t>Stringexploit</a:t>
            </a:r>
            <a:r>
              <a:rPr lang="en-US" sz="1100" i="1" dirty="0"/>
              <a:t> “</a:t>
            </a:r>
            <a:r>
              <a:rPr lang="en-US" sz="1100" i="1" dirty="0" err="1"/>
              <a:t>myName</a:t>
            </a:r>
            <a:r>
              <a:rPr lang="en-US" sz="1100" i="1" dirty="0"/>
              <a:t> %x %x” </a:t>
            </a:r>
            <a:r>
              <a:rPr lang="en-US" dirty="0"/>
              <a:t>returns memory contents too.</a:t>
            </a:r>
          </a:p>
        </p:txBody>
      </p:sp>
      <p:pic>
        <p:nvPicPr>
          <p:cNvPr id="6" name="Picture 5">
            <a:extLst>
              <a:ext uri="{FF2B5EF4-FFF2-40B4-BE49-F238E27FC236}">
                <a16:creationId xmlns:a16="http://schemas.microsoft.com/office/drawing/2014/main" id="{41721F81-FC8B-1C4B-BA9E-5AA8E1A1613E}"/>
              </a:ext>
            </a:extLst>
          </p:cNvPr>
          <p:cNvPicPr>
            <a:picLocks noChangeAspect="1"/>
          </p:cNvPicPr>
          <p:nvPr/>
        </p:nvPicPr>
        <p:blipFill>
          <a:blip r:embed="rId4"/>
          <a:stretch>
            <a:fillRect/>
          </a:stretch>
        </p:blipFill>
        <p:spPr>
          <a:xfrm>
            <a:off x="4695466" y="4081550"/>
            <a:ext cx="3106896" cy="833541"/>
          </a:xfrm>
          <a:prstGeom prst="rect">
            <a:avLst/>
          </a:prstGeom>
        </p:spPr>
      </p:pic>
      <p:pic>
        <p:nvPicPr>
          <p:cNvPr id="18" name="Picture 17">
            <a:extLst>
              <a:ext uri="{FF2B5EF4-FFF2-40B4-BE49-F238E27FC236}">
                <a16:creationId xmlns:a16="http://schemas.microsoft.com/office/drawing/2014/main" id="{84D427F4-3A7C-C548-B6E2-2A216D966875}"/>
              </a:ext>
            </a:extLst>
          </p:cNvPr>
          <p:cNvPicPr>
            <a:picLocks noChangeAspect="1"/>
          </p:cNvPicPr>
          <p:nvPr/>
        </p:nvPicPr>
        <p:blipFill>
          <a:blip r:embed="rId5"/>
          <a:stretch>
            <a:fillRect/>
          </a:stretch>
        </p:blipFill>
        <p:spPr>
          <a:xfrm>
            <a:off x="8690293" y="4915091"/>
            <a:ext cx="333689" cy="133476"/>
          </a:xfrm>
          <a:prstGeom prst="rect">
            <a:avLst/>
          </a:prstGeom>
        </p:spPr>
      </p:pic>
      <p:sp>
        <p:nvSpPr>
          <p:cNvPr id="5" name="TextBox 4">
            <a:extLst>
              <a:ext uri="{FF2B5EF4-FFF2-40B4-BE49-F238E27FC236}">
                <a16:creationId xmlns:a16="http://schemas.microsoft.com/office/drawing/2014/main" id="{5BE23A7E-1D39-C34E-9076-9608E8B1A9AF}"/>
              </a:ext>
            </a:extLst>
          </p:cNvPr>
          <p:cNvSpPr txBox="1"/>
          <p:nvPr/>
        </p:nvSpPr>
        <p:spPr>
          <a:xfrm>
            <a:off x="59643" y="4919244"/>
            <a:ext cx="2828018" cy="200055"/>
          </a:xfrm>
          <a:prstGeom prst="rect">
            <a:avLst/>
          </a:prstGeom>
          <a:noFill/>
        </p:spPr>
        <p:txBody>
          <a:bodyPr wrap="none" rtlCol="0">
            <a:spAutoFit/>
          </a:bodyPr>
          <a:lstStyle/>
          <a:p>
            <a:r>
              <a:rPr lang="en-US" sz="700" dirty="0">
                <a:solidFill>
                  <a:schemeClr val="bg2"/>
                </a:solidFill>
              </a:rPr>
              <a:t>Source: </a:t>
            </a:r>
            <a:r>
              <a:rPr lang="en-US" sz="700" dirty="0">
                <a:solidFill>
                  <a:schemeClr val="bg2"/>
                </a:solidFill>
                <a:hlinkClick r:id="rId6"/>
              </a:rPr>
              <a:t>https://www.owasp.org/index.php/</a:t>
            </a:r>
            <a:r>
              <a:rPr lang="en-US" sz="700" dirty="0" err="1">
                <a:solidFill>
                  <a:schemeClr val="bg2"/>
                </a:solidFill>
                <a:hlinkClick r:id="rId6"/>
              </a:rPr>
              <a:t>Format_string_attack</a:t>
            </a:r>
            <a:r>
              <a:rPr lang="en-US" sz="700" dirty="0">
                <a:solidFill>
                  <a:schemeClr val="bg2"/>
                </a:solidFill>
              </a:rPr>
              <a:t> </a:t>
            </a:r>
          </a:p>
        </p:txBody>
      </p:sp>
    </p:spTree>
    <p:extLst>
      <p:ext uri="{BB962C8B-B14F-4D97-AF65-F5344CB8AC3E}">
        <p14:creationId xmlns:p14="http://schemas.microsoft.com/office/powerpoint/2010/main" val="210486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38" name="TextBox 37">
            <a:extLst>
              <a:ext uri="{FF2B5EF4-FFF2-40B4-BE49-F238E27FC236}">
                <a16:creationId xmlns:a16="http://schemas.microsoft.com/office/drawing/2014/main" id="{D9D98B21-47F0-9F4E-8A62-4A3ECF2E70A6}"/>
              </a:ext>
            </a:extLst>
          </p:cNvPr>
          <p:cNvSpPr txBox="1"/>
          <p:nvPr/>
        </p:nvSpPr>
        <p:spPr>
          <a:xfrm>
            <a:off x="1055090" y="3217948"/>
            <a:ext cx="1154231" cy="461665"/>
          </a:xfrm>
          <a:prstGeom prst="rect">
            <a:avLst/>
          </a:prstGeom>
          <a:noFill/>
        </p:spPr>
        <p:txBody>
          <a:bodyPr wrap="square" rtlCol="0">
            <a:spAutoFit/>
          </a:bodyPr>
          <a:lstStyle/>
          <a:p>
            <a:r>
              <a:rPr lang="en-US" sz="1200" dirty="0">
                <a:solidFill>
                  <a:schemeClr val="bg2"/>
                </a:solidFill>
              </a:rPr>
              <a:t>String exploits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46" name="TextBox 45">
            <a:extLst>
              <a:ext uri="{FF2B5EF4-FFF2-40B4-BE49-F238E27FC236}">
                <a16:creationId xmlns:a16="http://schemas.microsoft.com/office/drawing/2014/main" id="{B61446C8-D28C-CF46-B2E0-19E9C0D4FF2D}"/>
              </a:ext>
            </a:extLst>
          </p:cNvPr>
          <p:cNvSpPr txBox="1"/>
          <p:nvPr/>
        </p:nvSpPr>
        <p:spPr>
          <a:xfrm>
            <a:off x="597049" y="2389264"/>
            <a:ext cx="1170919" cy="461665"/>
          </a:xfrm>
          <a:prstGeom prst="rect">
            <a:avLst/>
          </a:prstGeom>
          <a:noFill/>
        </p:spPr>
        <p:txBody>
          <a:bodyPr wrap="square" rtlCol="0">
            <a:spAutoFit/>
          </a:bodyPr>
          <a:lstStyle/>
          <a:p>
            <a:r>
              <a:rPr lang="en-US" sz="1200" b="1" dirty="0">
                <a:solidFill>
                  <a:schemeClr val="bg2"/>
                </a:solidFill>
              </a:rPr>
              <a:t>Dependen-cies</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3" name="TextBox 2">
            <a:extLst>
              <a:ext uri="{FF2B5EF4-FFF2-40B4-BE49-F238E27FC236}">
                <a16:creationId xmlns:a16="http://schemas.microsoft.com/office/drawing/2014/main" id="{93E698F4-B5E9-2E44-9021-9A6BE0A27576}"/>
              </a:ext>
            </a:extLst>
          </p:cNvPr>
          <p:cNvSpPr txBox="1"/>
          <p:nvPr/>
        </p:nvSpPr>
        <p:spPr>
          <a:xfrm>
            <a:off x="4811808" y="799969"/>
            <a:ext cx="4076452" cy="2885405"/>
          </a:xfrm>
          <a:prstGeom prst="rect">
            <a:avLst/>
          </a:prstGeom>
          <a:noFill/>
        </p:spPr>
        <p:txBody>
          <a:bodyPr wrap="square" rtlCol="0">
            <a:spAutoFit/>
          </a:bodyPr>
          <a:lstStyle/>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Third-party libraries highly used for faster development can introduce vulnerabilities to the code.</a:t>
            </a:r>
          </a:p>
          <a:p>
            <a:endParaRPr lang="en-US" sz="1400" dirty="0"/>
          </a:p>
          <a:p>
            <a:pPr marL="285750" indent="-285750">
              <a:buFont typeface="Arial" panose="020B0604020202020204" pitchFamily="34" charset="0"/>
              <a:buChar char="•"/>
            </a:pPr>
            <a:r>
              <a:rPr lang="en-US" sz="1400" b="1" dirty="0">
                <a:solidFill>
                  <a:srgbClr val="1D3649"/>
                </a:solidFill>
              </a:rPr>
              <a:t>90%</a:t>
            </a:r>
            <a:r>
              <a:rPr lang="en-US" sz="1400" dirty="0">
                <a:solidFill>
                  <a:srgbClr val="1D3649"/>
                </a:solidFill>
              </a:rPr>
              <a:t> </a:t>
            </a:r>
            <a:r>
              <a:rPr lang="en-US" sz="1400" dirty="0"/>
              <a:t>of software applications contain Third-party libraries. </a:t>
            </a:r>
            <a:r>
              <a:rPr lang="en-US" sz="1100" dirty="0"/>
              <a:t>(Central Repository)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Might contain vulnerabilities. For example: </a:t>
            </a:r>
            <a:r>
              <a:rPr lang="en-US" i="1" dirty="0"/>
              <a:t>GNU C Library </a:t>
            </a:r>
            <a:r>
              <a:rPr lang="en-US" dirty="0"/>
              <a:t>contained a buffer overflow </a:t>
            </a:r>
            <a:r>
              <a:rPr lang="en-US" sz="1400" dirty="0"/>
              <a:t>vulnerability.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pic>
        <p:nvPicPr>
          <p:cNvPr id="16" name="Picture 15">
            <a:extLst>
              <a:ext uri="{FF2B5EF4-FFF2-40B4-BE49-F238E27FC236}">
                <a16:creationId xmlns:a16="http://schemas.microsoft.com/office/drawing/2014/main" id="{4EC36641-325E-934A-AA17-DFB9171BE41F}"/>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425347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3759"/>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10553D-ECFA-0145-8E43-9E01B1F15960}"/>
              </a:ext>
            </a:extLst>
          </p:cNvPr>
          <p:cNvSpPr>
            <a:spLocks noGrp="1"/>
          </p:cNvSpPr>
          <p:nvPr>
            <p:ph type="sldNum" sz="quarter" idx="11"/>
          </p:nvPr>
        </p:nvSpPr>
        <p:spPr/>
        <p:txBody>
          <a:bodyPr/>
          <a:lstStyle/>
          <a:p>
            <a:fld id="{3FD999D4-B456-9943-89B7-30D56181CE18}" type="slidenum">
              <a:rPr lang="en-US" smtClean="0"/>
              <a:t>2</a:t>
            </a:fld>
            <a:endParaRPr lang="en-US"/>
          </a:p>
        </p:txBody>
      </p:sp>
      <p:sp>
        <p:nvSpPr>
          <p:cNvPr id="4" name="Title 3">
            <a:extLst>
              <a:ext uri="{FF2B5EF4-FFF2-40B4-BE49-F238E27FC236}">
                <a16:creationId xmlns:a16="http://schemas.microsoft.com/office/drawing/2014/main" id="{637DDE87-767F-AB48-8FA8-FE5FA3F01DDF}"/>
              </a:ext>
            </a:extLst>
          </p:cNvPr>
          <p:cNvSpPr>
            <a:spLocks noGrp="1"/>
          </p:cNvSpPr>
          <p:nvPr>
            <p:ph type="title"/>
          </p:nvPr>
        </p:nvSpPr>
        <p:spPr>
          <a:xfrm>
            <a:off x="527812" y="786924"/>
            <a:ext cx="8128000" cy="4493752"/>
          </a:xfrm>
        </p:spPr>
        <p:txBody>
          <a:bodyPr/>
          <a:lstStyle/>
          <a:p>
            <a:pPr>
              <a:buClr>
                <a:schemeClr val="bg2"/>
              </a:buClr>
            </a:pPr>
            <a:br>
              <a:rPr lang="en-US" dirty="0"/>
            </a:br>
            <a:r>
              <a:rPr lang="en-US" dirty="0"/>
              <a:t>- </a:t>
            </a:r>
            <a:r>
              <a:rPr lang="en-US" sz="2000" dirty="0"/>
              <a:t>Application attacks incidents – who to blame?</a:t>
            </a:r>
            <a:br>
              <a:rPr lang="en-US" sz="2000" dirty="0"/>
            </a:br>
            <a:br>
              <a:rPr lang="en-US" sz="2000" dirty="0"/>
            </a:br>
            <a:r>
              <a:rPr lang="en-US" sz="2000" dirty="0"/>
              <a:t>- Application security concerns and best practices</a:t>
            </a:r>
            <a:br>
              <a:rPr lang="en-US" sz="2000" dirty="0"/>
            </a:br>
            <a:br>
              <a:rPr lang="en-US" sz="2000" dirty="0"/>
            </a:br>
            <a:r>
              <a:rPr lang="en-US" sz="2000" dirty="0"/>
              <a:t>- Security in Software Development Life Cycle </a:t>
            </a:r>
            <a:br>
              <a:rPr lang="en-US" sz="2000" dirty="0"/>
            </a:br>
            <a:br>
              <a:rPr lang="en-US" sz="2000" dirty="0"/>
            </a:br>
            <a:r>
              <a:rPr lang="en-US" sz="2000" dirty="0"/>
              <a:t>- DevSecOps</a:t>
            </a:r>
            <a:br>
              <a:rPr lang="en-US" sz="2000" dirty="0"/>
            </a:br>
            <a:br>
              <a:rPr lang="en-US" sz="2000" dirty="0"/>
            </a:br>
            <a:r>
              <a:rPr lang="en-US" sz="2000" dirty="0"/>
              <a:t>- Open source tools for secure code development</a:t>
            </a:r>
          </a:p>
        </p:txBody>
      </p:sp>
      <p:sp>
        <p:nvSpPr>
          <p:cNvPr id="5" name="TextBox 4">
            <a:extLst>
              <a:ext uri="{FF2B5EF4-FFF2-40B4-BE49-F238E27FC236}">
                <a16:creationId xmlns:a16="http://schemas.microsoft.com/office/drawing/2014/main" id="{B3D4585C-D633-4941-BAB8-CBB4A0B5CB7F}"/>
              </a:ext>
            </a:extLst>
          </p:cNvPr>
          <p:cNvSpPr txBox="1"/>
          <p:nvPr/>
        </p:nvSpPr>
        <p:spPr>
          <a:xfrm>
            <a:off x="279400" y="188083"/>
            <a:ext cx="1454244" cy="461665"/>
          </a:xfrm>
          <a:prstGeom prst="rect">
            <a:avLst/>
          </a:prstGeom>
          <a:noFill/>
        </p:spPr>
        <p:txBody>
          <a:bodyPr wrap="none" rtlCol="0">
            <a:spAutoFit/>
          </a:bodyPr>
          <a:lstStyle/>
          <a:p>
            <a:r>
              <a:rPr lang="en-US" sz="2400" b="1" dirty="0">
                <a:solidFill>
                  <a:schemeClr val="bg2"/>
                </a:solidFill>
              </a:rPr>
              <a:t>AGENDA</a:t>
            </a:r>
            <a:endParaRPr lang="en-US" sz="2400" dirty="0">
              <a:solidFill>
                <a:schemeClr val="bg2"/>
              </a:solidFill>
            </a:endParaRPr>
          </a:p>
        </p:txBody>
      </p:sp>
    </p:spTree>
    <p:extLst>
      <p:ext uri="{BB962C8B-B14F-4D97-AF65-F5344CB8AC3E}">
        <p14:creationId xmlns:p14="http://schemas.microsoft.com/office/powerpoint/2010/main" val="3099148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a:extLst>
              <a:ext uri="{FF2B5EF4-FFF2-40B4-BE49-F238E27FC236}">
                <a16:creationId xmlns:a16="http://schemas.microsoft.com/office/drawing/2014/main" id="{9EB03059-F48D-C749-A77B-7A7BF4597AC6}"/>
              </a:ext>
            </a:extLst>
          </p:cNvPr>
          <p:cNvSpPr/>
          <p:nvPr/>
        </p:nvSpPr>
        <p:spPr>
          <a:xfrm>
            <a:off x="6815738" y="3427079"/>
            <a:ext cx="699247" cy="883664"/>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Up Arrow 7">
            <a:extLst>
              <a:ext uri="{FF2B5EF4-FFF2-40B4-BE49-F238E27FC236}">
                <a16:creationId xmlns:a16="http://schemas.microsoft.com/office/drawing/2014/main" id="{18F5A4ED-2651-D041-9075-7E4667EB886D}"/>
              </a:ext>
            </a:extLst>
          </p:cNvPr>
          <p:cNvSpPr/>
          <p:nvPr/>
        </p:nvSpPr>
        <p:spPr>
          <a:xfrm>
            <a:off x="3181190" y="2067005"/>
            <a:ext cx="653143" cy="1060397"/>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Picture 9">
            <a:extLst>
              <a:ext uri="{FF2B5EF4-FFF2-40B4-BE49-F238E27FC236}">
                <a16:creationId xmlns:a16="http://schemas.microsoft.com/office/drawing/2014/main" id="{2EF00B61-6127-2C42-A377-9B86EB2A3CFF}"/>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12" name="Picture Placeholder 5">
            <a:extLst>
              <a:ext uri="{FF2B5EF4-FFF2-40B4-BE49-F238E27FC236}">
                <a16:creationId xmlns:a16="http://schemas.microsoft.com/office/drawing/2014/main" id="{FD4EDF55-B167-6843-9892-7617BBB86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2E189AEC-FB2C-4348-991C-C6E1AB6CB919}"/>
              </a:ext>
            </a:extLst>
          </p:cNvPr>
          <p:cNvSpPr/>
          <p:nvPr/>
        </p:nvSpPr>
        <p:spPr>
          <a:xfrm>
            <a:off x="134354" y="1105507"/>
            <a:ext cx="8918206" cy="3909553"/>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defTabSz="914202"/>
            <a:endParaRPr lang="en-US" sz="1800" kern="1200" dirty="0">
              <a:solidFill>
                <a:srgbClr val="FFFFFF"/>
              </a:solidFill>
            </a:endParaRPr>
          </a:p>
        </p:txBody>
      </p:sp>
      <p:sp>
        <p:nvSpPr>
          <p:cNvPr id="14" name="TextBox 13">
            <a:extLst>
              <a:ext uri="{FF2B5EF4-FFF2-40B4-BE49-F238E27FC236}">
                <a16:creationId xmlns:a16="http://schemas.microsoft.com/office/drawing/2014/main" id="{63218565-CFE5-4247-BEE2-60564F448609}"/>
              </a:ext>
            </a:extLst>
          </p:cNvPr>
          <p:cNvSpPr txBox="1"/>
          <p:nvPr/>
        </p:nvSpPr>
        <p:spPr>
          <a:xfrm>
            <a:off x="134354" y="1105507"/>
            <a:ext cx="4874200" cy="461645"/>
          </a:xfrm>
          <a:prstGeom prst="rect">
            <a:avLst/>
          </a:prstGeom>
          <a:noFill/>
        </p:spPr>
        <p:txBody>
          <a:bodyPr wrap="square" lIns="91420" tIns="45710" rIns="91420" bIns="45710" rtlCol="0">
            <a:spAutoFit/>
          </a:bodyPr>
          <a:lstStyle/>
          <a:p>
            <a:pPr defTabSz="914202"/>
            <a:r>
              <a:rPr lang="en-US" sz="2400" kern="1200" dirty="0">
                <a:solidFill>
                  <a:srgbClr val="FFFFFF"/>
                </a:solidFill>
                <a:ea typeface="Arial Unicode MS"/>
              </a:rPr>
              <a:t>Application Security </a:t>
            </a:r>
            <a:r>
              <a:rPr lang="en-US" sz="2400" dirty="0">
                <a:solidFill>
                  <a:srgbClr val="FFFFFF"/>
                </a:solidFill>
                <a:ea typeface="Arial Unicode MS"/>
              </a:rPr>
              <a:t>Concerns</a:t>
            </a:r>
            <a:endParaRPr lang="en-US" sz="2400" kern="1200" dirty="0">
              <a:solidFill>
                <a:srgbClr val="FFFFFF"/>
              </a:solidFill>
              <a:ea typeface="Arial Unicode MS"/>
            </a:endParaRPr>
          </a:p>
        </p:txBody>
      </p:sp>
      <p:sp>
        <p:nvSpPr>
          <p:cNvPr id="15" name="TextBox 14">
            <a:extLst>
              <a:ext uri="{FF2B5EF4-FFF2-40B4-BE49-F238E27FC236}">
                <a16:creationId xmlns:a16="http://schemas.microsoft.com/office/drawing/2014/main" id="{3BCC035D-E186-8C4F-8767-65CD458911BD}"/>
              </a:ext>
            </a:extLst>
          </p:cNvPr>
          <p:cNvSpPr txBox="1"/>
          <p:nvPr/>
        </p:nvSpPr>
        <p:spPr>
          <a:xfrm>
            <a:off x="347077" y="1821116"/>
            <a:ext cx="4505917" cy="3339376"/>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solidFill>
              </a:rPr>
              <a:t>Source code – Mobile &amp; Web applications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800" b="1" dirty="0">
                <a:solidFill>
                  <a:schemeClr val="bg2"/>
                </a:solidFill>
              </a:rPr>
              <a:t>Vulnerable API’s</a:t>
            </a:r>
          </a:p>
          <a:p>
            <a:pPr marL="285750" indent="-285750">
              <a:buFont typeface="Arial" panose="020B0604020202020204" pitchFamily="34" charset="0"/>
              <a:buChar char="•"/>
            </a:pPr>
            <a:endParaRPr lang="en-US" sz="1800" dirty="0">
              <a:solidFill>
                <a:schemeClr val="bg2"/>
              </a:solidFill>
            </a:endParaRPr>
          </a:p>
          <a:p>
            <a:pPr marL="285750" indent="-285750">
              <a:buFont typeface="Arial" panose="020B0604020202020204" pitchFamily="34" charset="0"/>
              <a:buChar char="•"/>
            </a:pPr>
            <a:r>
              <a:rPr lang="en-US" sz="1800" b="1" dirty="0">
                <a:solidFill>
                  <a:schemeClr val="bg2"/>
                </a:solidFill>
              </a:rPr>
              <a:t>Cloud services</a:t>
            </a:r>
          </a:p>
          <a:p>
            <a:pPr marL="285750" indent="-285750">
              <a:buFont typeface="Arial" panose="020B0604020202020204" pitchFamily="34" charset="0"/>
              <a:buChar char="•"/>
            </a:pPr>
            <a:endParaRPr lang="en-US" sz="1800" b="1" dirty="0">
              <a:solidFill>
                <a:schemeClr val="bg2"/>
              </a:solidFill>
            </a:endParaRPr>
          </a:p>
          <a:p>
            <a:pPr marL="285750" indent="-285750">
              <a:buFont typeface="Arial" panose="020B0604020202020204" pitchFamily="34" charset="0"/>
              <a:buChar char="•"/>
            </a:pPr>
            <a:r>
              <a:rPr lang="en-US" sz="1800" dirty="0">
                <a:solidFill>
                  <a:schemeClr val="bg2"/>
                </a:solidFill>
              </a:rPr>
              <a:t>IoT connected to mobile devices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Open Source code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Data security</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endParaRPr lang="en-US" sz="1500" dirty="0">
              <a:solidFill>
                <a:schemeClr val="bg2"/>
              </a:solidFill>
            </a:endParaRPr>
          </a:p>
        </p:txBody>
      </p:sp>
    </p:spTree>
    <p:extLst>
      <p:ext uri="{BB962C8B-B14F-4D97-AF65-F5344CB8AC3E}">
        <p14:creationId xmlns:p14="http://schemas.microsoft.com/office/powerpoint/2010/main" val="123646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69A9EC1-7969-7D46-8A56-DEDC41C8BDA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4907" b="16238"/>
          <a:stretch/>
        </p:blipFill>
        <p:spPr>
          <a:xfrm>
            <a:off x="5750225" y="1173374"/>
            <a:ext cx="2432304" cy="1674770"/>
          </a:xfrm>
          <a:prstGeom prst="rect">
            <a:avLst/>
          </a:prstGeom>
        </p:spPr>
      </p:pic>
      <p:sp>
        <p:nvSpPr>
          <p:cNvPr id="6" name="TextBox 5">
            <a:extLst>
              <a:ext uri="{FF2B5EF4-FFF2-40B4-BE49-F238E27FC236}">
                <a16:creationId xmlns:a16="http://schemas.microsoft.com/office/drawing/2014/main" id="{AB5A6F3D-EDC7-CB43-93BF-355A68B24599}"/>
              </a:ext>
            </a:extLst>
          </p:cNvPr>
          <p:cNvSpPr txBox="1"/>
          <p:nvPr/>
        </p:nvSpPr>
        <p:spPr>
          <a:xfrm>
            <a:off x="6090836" y="3182112"/>
            <a:ext cx="2000869" cy="300082"/>
          </a:xfrm>
          <a:prstGeom prst="rect">
            <a:avLst/>
          </a:prstGeom>
          <a:noFill/>
        </p:spPr>
        <p:txBody>
          <a:bodyPr wrap="none" rtlCol="0">
            <a:spAutoFit/>
          </a:bodyPr>
          <a:lstStyle/>
          <a:p>
            <a:r>
              <a:rPr lang="en-US" dirty="0"/>
              <a:t>Cloud services provider</a:t>
            </a:r>
          </a:p>
        </p:txBody>
      </p:sp>
      <p:sp>
        <p:nvSpPr>
          <p:cNvPr id="7" name="TextBox 6">
            <a:extLst>
              <a:ext uri="{FF2B5EF4-FFF2-40B4-BE49-F238E27FC236}">
                <a16:creationId xmlns:a16="http://schemas.microsoft.com/office/drawing/2014/main" id="{E3865D3C-6D6E-0340-8AC4-CEEB567301AF}"/>
              </a:ext>
            </a:extLst>
          </p:cNvPr>
          <p:cNvSpPr txBox="1"/>
          <p:nvPr/>
        </p:nvSpPr>
        <p:spPr>
          <a:xfrm>
            <a:off x="1088136" y="3218688"/>
            <a:ext cx="1922321" cy="300082"/>
          </a:xfrm>
          <a:prstGeom prst="rect">
            <a:avLst/>
          </a:prstGeom>
          <a:noFill/>
        </p:spPr>
        <p:txBody>
          <a:bodyPr wrap="none" rtlCol="0">
            <a:spAutoFit/>
          </a:bodyPr>
          <a:lstStyle/>
          <a:p>
            <a:r>
              <a:rPr lang="en-US" dirty="0"/>
              <a:t>Developer/Application</a:t>
            </a:r>
          </a:p>
        </p:txBody>
      </p:sp>
      <p:pic>
        <p:nvPicPr>
          <p:cNvPr id="8" name="Shape 248">
            <a:extLst>
              <a:ext uri="{FF2B5EF4-FFF2-40B4-BE49-F238E27FC236}">
                <a16:creationId xmlns:a16="http://schemas.microsoft.com/office/drawing/2014/main" id="{57BD6A62-481C-5246-92E2-FAE1EA0A1869}"/>
              </a:ext>
            </a:extLst>
          </p:cNvPr>
          <p:cNvPicPr preferRelativeResize="0"/>
          <p:nvPr/>
        </p:nvPicPr>
        <p:blipFill rotWithShape="1">
          <a:blip r:embed="rId4">
            <a:alphaModFix/>
          </a:blip>
          <a:srcRect b="5240"/>
          <a:stretch/>
        </p:blipFill>
        <p:spPr>
          <a:xfrm>
            <a:off x="282651" y="1069635"/>
            <a:ext cx="805485" cy="804672"/>
          </a:xfrm>
          <a:prstGeom prst="rect">
            <a:avLst/>
          </a:prstGeom>
          <a:noFill/>
          <a:ln>
            <a:noFill/>
          </a:ln>
        </p:spPr>
      </p:pic>
      <p:pic>
        <p:nvPicPr>
          <p:cNvPr id="9" name="Picture 8">
            <a:extLst>
              <a:ext uri="{FF2B5EF4-FFF2-40B4-BE49-F238E27FC236}">
                <a16:creationId xmlns:a16="http://schemas.microsoft.com/office/drawing/2014/main" id="{7051AFA6-C424-8346-AC5D-F567769D2AE5}"/>
              </a:ext>
            </a:extLst>
          </p:cNvPr>
          <p:cNvPicPr>
            <a:picLocks noChangeAspect="1"/>
          </p:cNvPicPr>
          <p:nvPr/>
        </p:nvPicPr>
        <p:blipFill>
          <a:blip r:embed="rId5"/>
          <a:stretch>
            <a:fillRect/>
          </a:stretch>
        </p:blipFill>
        <p:spPr>
          <a:xfrm>
            <a:off x="1219585" y="1188720"/>
            <a:ext cx="1659424" cy="1659424"/>
          </a:xfrm>
          <a:prstGeom prst="rect">
            <a:avLst/>
          </a:prstGeom>
        </p:spPr>
      </p:pic>
      <p:sp>
        <p:nvSpPr>
          <p:cNvPr id="10" name="Right Arrow 9">
            <a:extLst>
              <a:ext uri="{FF2B5EF4-FFF2-40B4-BE49-F238E27FC236}">
                <a16:creationId xmlns:a16="http://schemas.microsoft.com/office/drawing/2014/main" id="{84AEE402-EC4E-774E-9336-16583F4AA46B}"/>
              </a:ext>
            </a:extLst>
          </p:cNvPr>
          <p:cNvSpPr/>
          <p:nvPr/>
        </p:nvSpPr>
        <p:spPr>
          <a:xfrm rot="10800000">
            <a:off x="3240197" y="2010759"/>
            <a:ext cx="2148840" cy="375825"/>
          </a:xfrm>
          <a:prstGeom prst="rightArrow">
            <a:avLst/>
          </a:prstGeom>
          <a:solidFill>
            <a:schemeClr val="accent4">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2" name="Picture 11">
            <a:extLst>
              <a:ext uri="{FF2B5EF4-FFF2-40B4-BE49-F238E27FC236}">
                <a16:creationId xmlns:a16="http://schemas.microsoft.com/office/drawing/2014/main" id="{7BFFAA01-FB54-E540-9D94-19D19F53CC2C}"/>
              </a:ext>
            </a:extLst>
          </p:cNvPr>
          <p:cNvPicPr>
            <a:picLocks noChangeAspect="1"/>
          </p:cNvPicPr>
          <p:nvPr/>
        </p:nvPicPr>
        <p:blipFill>
          <a:blip r:embed="rId6"/>
          <a:stretch>
            <a:fillRect/>
          </a:stretch>
        </p:blipFill>
        <p:spPr>
          <a:xfrm>
            <a:off x="4581144" y="1788917"/>
            <a:ext cx="830440" cy="284166"/>
          </a:xfrm>
          <a:prstGeom prst="rect">
            <a:avLst/>
          </a:prstGeom>
        </p:spPr>
      </p:pic>
      <p:sp>
        <p:nvSpPr>
          <p:cNvPr id="13" name="Rectangle 12">
            <a:extLst>
              <a:ext uri="{FF2B5EF4-FFF2-40B4-BE49-F238E27FC236}">
                <a16:creationId xmlns:a16="http://schemas.microsoft.com/office/drawing/2014/main" id="{C21384B4-B4B0-CD4A-933F-406D3D4707E2}"/>
              </a:ext>
            </a:extLst>
          </p:cNvPr>
          <p:cNvSpPr/>
          <p:nvPr/>
        </p:nvSpPr>
        <p:spPr>
          <a:xfrm>
            <a:off x="118872" y="4314952"/>
            <a:ext cx="8869680" cy="553998"/>
          </a:xfrm>
          <a:prstGeom prst="rect">
            <a:avLst/>
          </a:prstGeom>
        </p:spPr>
        <p:txBody>
          <a:bodyPr wrap="square">
            <a:spAutoFit/>
          </a:bodyPr>
          <a:lstStyle/>
          <a:p>
            <a:r>
              <a:rPr lang="en-US" sz="1500" dirty="0">
                <a:latin typeface="+mj-lt"/>
              </a:rPr>
              <a:t>Insecure cloud API’s can pose a variety of risks related to confidentiality, integrity, availability and accountability.</a:t>
            </a:r>
          </a:p>
        </p:txBody>
      </p:sp>
      <p:sp>
        <p:nvSpPr>
          <p:cNvPr id="14" name="TextBox 13">
            <a:extLst>
              <a:ext uri="{FF2B5EF4-FFF2-40B4-BE49-F238E27FC236}">
                <a16:creationId xmlns:a16="http://schemas.microsoft.com/office/drawing/2014/main" id="{C297945C-9D0C-9D47-B322-172189808AEA}"/>
              </a:ext>
            </a:extLst>
          </p:cNvPr>
          <p:cNvSpPr txBox="1"/>
          <p:nvPr/>
        </p:nvSpPr>
        <p:spPr>
          <a:xfrm>
            <a:off x="185643" y="155234"/>
            <a:ext cx="1874231" cy="300082"/>
          </a:xfrm>
          <a:prstGeom prst="rect">
            <a:avLst/>
          </a:prstGeom>
          <a:noFill/>
        </p:spPr>
        <p:txBody>
          <a:bodyPr wrap="none" rtlCol="0">
            <a:spAutoFit/>
          </a:bodyPr>
          <a:lstStyle/>
          <a:p>
            <a:r>
              <a:rPr lang="en-US" b="1" dirty="0"/>
              <a:t>Cloud Services API’s</a:t>
            </a:r>
          </a:p>
        </p:txBody>
      </p:sp>
      <p:pic>
        <p:nvPicPr>
          <p:cNvPr id="15" name="Picture 14">
            <a:extLst>
              <a:ext uri="{FF2B5EF4-FFF2-40B4-BE49-F238E27FC236}">
                <a16:creationId xmlns:a16="http://schemas.microsoft.com/office/drawing/2014/main" id="{D00191A5-605B-1948-BC3F-82638F5B9F5C}"/>
              </a:ext>
            </a:extLst>
          </p:cNvPr>
          <p:cNvPicPr>
            <a:picLocks noChangeAspect="1"/>
          </p:cNvPicPr>
          <p:nvPr/>
        </p:nvPicPr>
        <p:blipFill>
          <a:blip r:embed="rId7"/>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383709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a:extLst>
              <a:ext uri="{FF2B5EF4-FFF2-40B4-BE49-F238E27FC236}">
                <a16:creationId xmlns:a16="http://schemas.microsoft.com/office/drawing/2014/main" id="{9EB03059-F48D-C749-A77B-7A7BF4597AC6}"/>
              </a:ext>
            </a:extLst>
          </p:cNvPr>
          <p:cNvSpPr/>
          <p:nvPr/>
        </p:nvSpPr>
        <p:spPr>
          <a:xfrm>
            <a:off x="6815738" y="3427079"/>
            <a:ext cx="699247" cy="883664"/>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Up Arrow 7">
            <a:extLst>
              <a:ext uri="{FF2B5EF4-FFF2-40B4-BE49-F238E27FC236}">
                <a16:creationId xmlns:a16="http://schemas.microsoft.com/office/drawing/2014/main" id="{18F5A4ED-2651-D041-9075-7E4667EB886D}"/>
              </a:ext>
            </a:extLst>
          </p:cNvPr>
          <p:cNvSpPr/>
          <p:nvPr/>
        </p:nvSpPr>
        <p:spPr>
          <a:xfrm>
            <a:off x="3181190" y="2067005"/>
            <a:ext cx="653143" cy="1060397"/>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Picture 9">
            <a:extLst>
              <a:ext uri="{FF2B5EF4-FFF2-40B4-BE49-F238E27FC236}">
                <a16:creationId xmlns:a16="http://schemas.microsoft.com/office/drawing/2014/main" id="{2EF00B61-6127-2C42-A377-9B86EB2A3CFF}"/>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12" name="Picture Placeholder 5">
            <a:extLst>
              <a:ext uri="{FF2B5EF4-FFF2-40B4-BE49-F238E27FC236}">
                <a16:creationId xmlns:a16="http://schemas.microsoft.com/office/drawing/2014/main" id="{FD4EDF55-B167-6843-9892-7617BBB86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2E189AEC-FB2C-4348-991C-C6E1AB6CB919}"/>
              </a:ext>
            </a:extLst>
          </p:cNvPr>
          <p:cNvSpPr/>
          <p:nvPr/>
        </p:nvSpPr>
        <p:spPr>
          <a:xfrm>
            <a:off x="134354" y="1105507"/>
            <a:ext cx="8918206" cy="3909553"/>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defTabSz="914202"/>
            <a:endParaRPr lang="en-US" sz="1800" kern="1200" dirty="0">
              <a:solidFill>
                <a:srgbClr val="FFFFFF"/>
              </a:solidFill>
            </a:endParaRPr>
          </a:p>
        </p:txBody>
      </p:sp>
      <p:sp>
        <p:nvSpPr>
          <p:cNvPr id="14" name="TextBox 13">
            <a:extLst>
              <a:ext uri="{FF2B5EF4-FFF2-40B4-BE49-F238E27FC236}">
                <a16:creationId xmlns:a16="http://schemas.microsoft.com/office/drawing/2014/main" id="{63218565-CFE5-4247-BEE2-60564F448609}"/>
              </a:ext>
            </a:extLst>
          </p:cNvPr>
          <p:cNvSpPr txBox="1"/>
          <p:nvPr/>
        </p:nvSpPr>
        <p:spPr>
          <a:xfrm>
            <a:off x="134354" y="1105507"/>
            <a:ext cx="4874200" cy="461645"/>
          </a:xfrm>
          <a:prstGeom prst="rect">
            <a:avLst/>
          </a:prstGeom>
          <a:noFill/>
        </p:spPr>
        <p:txBody>
          <a:bodyPr wrap="square" lIns="91420" tIns="45710" rIns="91420" bIns="45710" rtlCol="0">
            <a:spAutoFit/>
          </a:bodyPr>
          <a:lstStyle/>
          <a:p>
            <a:pPr defTabSz="914202"/>
            <a:r>
              <a:rPr lang="en-US" sz="2400" kern="1200" dirty="0">
                <a:solidFill>
                  <a:srgbClr val="FFFFFF"/>
                </a:solidFill>
                <a:ea typeface="Arial Unicode MS"/>
              </a:rPr>
              <a:t>Application Security </a:t>
            </a:r>
            <a:r>
              <a:rPr lang="en-US" sz="2400" dirty="0">
                <a:solidFill>
                  <a:srgbClr val="FFFFFF"/>
                </a:solidFill>
                <a:ea typeface="Arial Unicode MS"/>
              </a:rPr>
              <a:t>Concerns</a:t>
            </a:r>
            <a:endParaRPr lang="en-US" sz="2400" kern="1200" dirty="0">
              <a:solidFill>
                <a:srgbClr val="FFFFFF"/>
              </a:solidFill>
              <a:ea typeface="Arial Unicode MS"/>
            </a:endParaRPr>
          </a:p>
        </p:txBody>
      </p:sp>
      <p:sp>
        <p:nvSpPr>
          <p:cNvPr id="15" name="TextBox 14">
            <a:extLst>
              <a:ext uri="{FF2B5EF4-FFF2-40B4-BE49-F238E27FC236}">
                <a16:creationId xmlns:a16="http://schemas.microsoft.com/office/drawing/2014/main" id="{3BCC035D-E186-8C4F-8767-65CD458911BD}"/>
              </a:ext>
            </a:extLst>
          </p:cNvPr>
          <p:cNvSpPr txBox="1"/>
          <p:nvPr/>
        </p:nvSpPr>
        <p:spPr>
          <a:xfrm>
            <a:off x="347077" y="1821116"/>
            <a:ext cx="4505917" cy="315471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solidFill>
              </a:rPr>
              <a:t>Source code – Mobile &amp; Web applications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Vulnerable API’s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Cloud services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IoT connected to mobile devices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800" b="1" dirty="0">
                <a:solidFill>
                  <a:schemeClr val="bg2"/>
                </a:solidFill>
              </a:rPr>
              <a:t>Open Source code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Data security</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endParaRPr lang="en-US" sz="1500" dirty="0">
              <a:solidFill>
                <a:schemeClr val="bg2"/>
              </a:solidFill>
            </a:endParaRPr>
          </a:p>
        </p:txBody>
      </p:sp>
    </p:spTree>
    <p:extLst>
      <p:ext uri="{BB962C8B-B14F-4D97-AF65-F5344CB8AC3E}">
        <p14:creationId xmlns:p14="http://schemas.microsoft.com/office/powerpoint/2010/main" val="1357085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548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195443" y="716294"/>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306778" y="188151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306778" y="3611102"/>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306778" y="2738288"/>
            <a:ext cx="3698665" cy="0"/>
          </a:xfrm>
          <a:prstGeom prst="straightConnector1">
            <a:avLst/>
          </a:prstGeom>
          <a:noFill/>
          <a:ln w="9525" cap="flat" cmpd="sng">
            <a:solidFill>
              <a:srgbClr val="00AEEF"/>
            </a:solidFill>
            <a:prstDash val="solid"/>
            <a:round/>
            <a:headEnd type="oval" w="med" len="med"/>
            <a:tailEnd type="none" w="med" len="med"/>
          </a:ln>
        </p:spPr>
      </p:cxnSp>
      <p:sp>
        <p:nvSpPr>
          <p:cNvPr id="2" name="TextBox 1">
            <a:extLst>
              <a:ext uri="{FF2B5EF4-FFF2-40B4-BE49-F238E27FC236}">
                <a16:creationId xmlns:a16="http://schemas.microsoft.com/office/drawing/2014/main" id="{721B1F02-3D04-0B40-9EB6-4999EA063DF9}"/>
              </a:ext>
            </a:extLst>
          </p:cNvPr>
          <p:cNvSpPr txBox="1"/>
          <p:nvPr/>
        </p:nvSpPr>
        <p:spPr>
          <a:xfrm>
            <a:off x="306778" y="1410645"/>
            <a:ext cx="3650434" cy="461665"/>
          </a:xfrm>
          <a:prstGeom prst="rect">
            <a:avLst/>
          </a:prstGeom>
          <a:noFill/>
        </p:spPr>
        <p:txBody>
          <a:bodyPr wrap="square" rtlCol="0">
            <a:spAutoFit/>
          </a:bodyPr>
          <a:lstStyle/>
          <a:p>
            <a:r>
              <a:rPr lang="en-US" sz="1200" b="1" dirty="0">
                <a:solidFill>
                  <a:schemeClr val="bg2"/>
                </a:solidFill>
              </a:rPr>
              <a:t>57% </a:t>
            </a:r>
            <a:r>
              <a:rPr lang="en-US" sz="1200" dirty="0">
                <a:solidFill>
                  <a:schemeClr val="bg2"/>
                </a:solidFill>
              </a:rPr>
              <a:t>of enterprises deploy open-source in their production environment </a:t>
            </a:r>
          </a:p>
        </p:txBody>
      </p:sp>
      <p:sp>
        <p:nvSpPr>
          <p:cNvPr id="3" name="TextBox 2">
            <a:extLst>
              <a:ext uri="{FF2B5EF4-FFF2-40B4-BE49-F238E27FC236}">
                <a16:creationId xmlns:a16="http://schemas.microsoft.com/office/drawing/2014/main" id="{028C4F2F-6D09-F24A-A5BB-A915D04C707C}"/>
              </a:ext>
            </a:extLst>
          </p:cNvPr>
          <p:cNvSpPr txBox="1"/>
          <p:nvPr/>
        </p:nvSpPr>
        <p:spPr>
          <a:xfrm>
            <a:off x="306778" y="2243495"/>
            <a:ext cx="3844598" cy="646331"/>
          </a:xfrm>
          <a:prstGeom prst="rect">
            <a:avLst/>
          </a:prstGeom>
          <a:noFill/>
        </p:spPr>
        <p:txBody>
          <a:bodyPr wrap="square" rtlCol="0">
            <a:spAutoFit/>
          </a:bodyPr>
          <a:lstStyle/>
          <a:p>
            <a:r>
              <a:rPr lang="en-US" sz="1200" b="1" dirty="0">
                <a:solidFill>
                  <a:schemeClr val="bg2"/>
                </a:solidFill>
              </a:rPr>
              <a:t>50% </a:t>
            </a:r>
            <a:r>
              <a:rPr lang="en-US" sz="1200" dirty="0">
                <a:solidFill>
                  <a:schemeClr val="bg2"/>
                </a:solidFill>
              </a:rPr>
              <a:t>of enterprises have no formal approval process for open-source code</a:t>
            </a:r>
          </a:p>
          <a:p>
            <a:endParaRPr lang="en-US" sz="1200" dirty="0">
              <a:solidFill>
                <a:schemeClr val="bg2"/>
              </a:solidFill>
            </a:endParaRPr>
          </a:p>
        </p:txBody>
      </p:sp>
      <p:sp>
        <p:nvSpPr>
          <p:cNvPr id="4" name="TextBox 3">
            <a:extLst>
              <a:ext uri="{FF2B5EF4-FFF2-40B4-BE49-F238E27FC236}">
                <a16:creationId xmlns:a16="http://schemas.microsoft.com/office/drawing/2014/main" id="{64D51DE7-3B3D-4145-AE43-A9648818AD6A}"/>
              </a:ext>
            </a:extLst>
          </p:cNvPr>
          <p:cNvSpPr txBox="1"/>
          <p:nvPr/>
        </p:nvSpPr>
        <p:spPr>
          <a:xfrm>
            <a:off x="248330" y="3131053"/>
            <a:ext cx="3994485" cy="461665"/>
          </a:xfrm>
          <a:prstGeom prst="rect">
            <a:avLst/>
          </a:prstGeom>
          <a:noFill/>
        </p:spPr>
        <p:txBody>
          <a:bodyPr wrap="square" rtlCol="0">
            <a:spAutoFit/>
          </a:bodyPr>
          <a:lstStyle/>
          <a:p>
            <a:pPr marL="63500" indent="-63500"/>
            <a:r>
              <a:rPr lang="en-US" sz="1200" dirty="0">
                <a:solidFill>
                  <a:schemeClr val="bg2"/>
                </a:solidFill>
              </a:rPr>
              <a:t> </a:t>
            </a:r>
            <a:r>
              <a:rPr lang="en-US" sz="1200" b="1" dirty="0">
                <a:solidFill>
                  <a:schemeClr val="bg2"/>
                </a:solidFill>
              </a:rPr>
              <a:t>53.8%</a:t>
            </a:r>
            <a:r>
              <a:rPr lang="en-US" sz="1200" dirty="0">
                <a:solidFill>
                  <a:schemeClr val="bg2"/>
                </a:solidFill>
              </a:rPr>
              <a:t> increase in the number of open source application library security in 2016</a:t>
            </a:r>
          </a:p>
        </p:txBody>
      </p:sp>
      <p:sp>
        <p:nvSpPr>
          <p:cNvPr id="5" name="TextBox 4">
            <a:extLst>
              <a:ext uri="{FF2B5EF4-FFF2-40B4-BE49-F238E27FC236}">
                <a16:creationId xmlns:a16="http://schemas.microsoft.com/office/drawing/2014/main" id="{6F50F35A-DB8E-B345-BD35-2620F88650D5}"/>
              </a:ext>
            </a:extLst>
          </p:cNvPr>
          <p:cNvSpPr txBox="1"/>
          <p:nvPr/>
        </p:nvSpPr>
        <p:spPr>
          <a:xfrm>
            <a:off x="4882896" y="884262"/>
            <a:ext cx="3995928" cy="2169825"/>
          </a:xfrm>
          <a:prstGeom prst="rect">
            <a:avLst/>
          </a:prstGeom>
          <a:noFill/>
        </p:spPr>
        <p:txBody>
          <a:bodyPr wrap="square" rtlCol="0">
            <a:spAutoFit/>
          </a:bodyPr>
          <a:lstStyle/>
          <a:p>
            <a:pPr marL="285750" indent="-285750">
              <a:buFont typeface="Arial" panose="020B0604020202020204" pitchFamily="34" charset="0"/>
              <a:buChar char="•"/>
            </a:pPr>
            <a:r>
              <a:rPr lang="en-US" dirty="0"/>
              <a:t>Accelerated development using open source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Open source codes can contain vulnerabilities</a:t>
            </a:r>
          </a:p>
          <a:p>
            <a:endParaRPr lang="en-US" dirty="0"/>
          </a:p>
          <a:p>
            <a:pPr marL="285750" indent="-285750">
              <a:buFont typeface="Arial" panose="020B0604020202020204" pitchFamily="34" charset="0"/>
              <a:buChar char="•"/>
            </a:pPr>
            <a:r>
              <a:rPr lang="en-US" dirty="0"/>
              <a:t>Use of un-scanned third-part libraries and tools</a:t>
            </a:r>
          </a:p>
          <a:p>
            <a:endParaRPr lang="en-US" dirty="0"/>
          </a:p>
          <a:p>
            <a:pPr marL="285750" indent="-285750">
              <a:buFont typeface="Arial" panose="020B0604020202020204" pitchFamily="34" charset="0"/>
              <a:buChar char="•"/>
            </a:pPr>
            <a:r>
              <a:rPr lang="en-US" dirty="0"/>
              <a:t>Developers fail, forget or even dismiss the update of the latest version of the used libraries</a:t>
            </a:r>
          </a:p>
        </p:txBody>
      </p:sp>
      <p:sp>
        <p:nvSpPr>
          <p:cNvPr id="6" name="TextBox 5">
            <a:extLst>
              <a:ext uri="{FF2B5EF4-FFF2-40B4-BE49-F238E27FC236}">
                <a16:creationId xmlns:a16="http://schemas.microsoft.com/office/drawing/2014/main" id="{0B066206-C643-0243-B2D9-920AC9986718}"/>
              </a:ext>
            </a:extLst>
          </p:cNvPr>
          <p:cNvSpPr txBox="1"/>
          <p:nvPr/>
        </p:nvSpPr>
        <p:spPr>
          <a:xfrm>
            <a:off x="5065776" y="3502152"/>
            <a:ext cx="3813048" cy="1131079"/>
          </a:xfrm>
          <a:prstGeom prst="rect">
            <a:avLst/>
          </a:prstGeom>
          <a:noFill/>
        </p:spPr>
        <p:txBody>
          <a:bodyPr wrap="square" rtlCol="0">
            <a:spAutoFit/>
          </a:bodyPr>
          <a:lstStyle/>
          <a:p>
            <a:r>
              <a:rPr lang="en-US" b="1" i="1" dirty="0"/>
              <a:t>Examples of successful attacks (2016):</a:t>
            </a:r>
          </a:p>
          <a:p>
            <a:endParaRPr lang="en-US" i="1" dirty="0"/>
          </a:p>
          <a:p>
            <a:r>
              <a:rPr lang="en-US" i="1" dirty="0" err="1"/>
              <a:t>Nokogiri</a:t>
            </a:r>
            <a:r>
              <a:rPr lang="en-US" i="1" dirty="0"/>
              <a:t> and </a:t>
            </a:r>
            <a:r>
              <a:rPr lang="en-US" i="1" dirty="0" err="1"/>
              <a:t>LobXML</a:t>
            </a:r>
            <a:r>
              <a:rPr lang="en-US" i="1" dirty="0"/>
              <a:t> </a:t>
            </a:r>
            <a:r>
              <a:rPr lang="en-US" dirty="0"/>
              <a:t>were attacked by </a:t>
            </a:r>
            <a:r>
              <a:rPr lang="en-US" dirty="0" err="1"/>
              <a:t>DoS</a:t>
            </a:r>
            <a:r>
              <a:rPr lang="en-US" dirty="0"/>
              <a:t> and private data disclosure.</a:t>
            </a:r>
          </a:p>
          <a:p>
            <a:endParaRPr lang="en-US" i="1" dirty="0"/>
          </a:p>
        </p:txBody>
      </p:sp>
      <p:pic>
        <p:nvPicPr>
          <p:cNvPr id="8" name="Picture 7">
            <a:extLst>
              <a:ext uri="{FF2B5EF4-FFF2-40B4-BE49-F238E27FC236}">
                <a16:creationId xmlns:a16="http://schemas.microsoft.com/office/drawing/2014/main" id="{DA03951F-7052-E84D-B999-A0B35602A753}"/>
              </a:ext>
            </a:extLst>
          </p:cNvPr>
          <p:cNvPicPr>
            <a:picLocks noChangeAspect="1"/>
          </p:cNvPicPr>
          <p:nvPr/>
        </p:nvPicPr>
        <p:blipFill>
          <a:blip r:embed="rId3">
            <a:duotone>
              <a:schemeClr val="accent1">
                <a:shade val="45000"/>
                <a:satMod val="135000"/>
              </a:schemeClr>
              <a:prstClr val="white"/>
            </a:duotone>
          </a:blip>
          <a:stretch>
            <a:fillRect/>
          </a:stretch>
        </p:blipFill>
        <p:spPr>
          <a:xfrm>
            <a:off x="248330" y="169460"/>
            <a:ext cx="992913" cy="992913"/>
          </a:xfrm>
          <a:prstGeom prst="rect">
            <a:avLst/>
          </a:prstGeom>
        </p:spPr>
      </p:pic>
      <p:sp>
        <p:nvSpPr>
          <p:cNvPr id="9" name="TextBox 8">
            <a:extLst>
              <a:ext uri="{FF2B5EF4-FFF2-40B4-BE49-F238E27FC236}">
                <a16:creationId xmlns:a16="http://schemas.microsoft.com/office/drawing/2014/main" id="{67227204-6B95-594E-9AAF-1F78B951480D}"/>
              </a:ext>
            </a:extLst>
          </p:cNvPr>
          <p:cNvSpPr txBox="1"/>
          <p:nvPr/>
        </p:nvSpPr>
        <p:spPr>
          <a:xfrm>
            <a:off x="5534177" y="286156"/>
            <a:ext cx="2693366" cy="300082"/>
          </a:xfrm>
          <a:prstGeom prst="rect">
            <a:avLst/>
          </a:prstGeom>
          <a:noFill/>
        </p:spPr>
        <p:txBody>
          <a:bodyPr wrap="none" rtlCol="0">
            <a:spAutoFit/>
          </a:bodyPr>
          <a:lstStyle/>
          <a:p>
            <a:r>
              <a:rPr lang="en-US" b="1" dirty="0"/>
              <a:t>Vulnerable Open Source Codes</a:t>
            </a:r>
          </a:p>
        </p:txBody>
      </p:sp>
      <p:pic>
        <p:nvPicPr>
          <p:cNvPr id="38" name="Picture 37">
            <a:extLst>
              <a:ext uri="{FF2B5EF4-FFF2-40B4-BE49-F238E27FC236}">
                <a16:creationId xmlns:a16="http://schemas.microsoft.com/office/drawing/2014/main" id="{776D6547-D29A-8D4B-A742-40224399514E}"/>
              </a:ext>
            </a:extLst>
          </p:cNvPr>
          <p:cNvPicPr>
            <a:picLocks noChangeAspect="1"/>
          </p:cNvPicPr>
          <p:nvPr/>
        </p:nvPicPr>
        <p:blipFill>
          <a:blip r:embed="rId4"/>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3862967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a:extLst>
              <a:ext uri="{FF2B5EF4-FFF2-40B4-BE49-F238E27FC236}">
                <a16:creationId xmlns:a16="http://schemas.microsoft.com/office/drawing/2014/main" id="{9EB03059-F48D-C749-A77B-7A7BF4597AC6}"/>
              </a:ext>
            </a:extLst>
          </p:cNvPr>
          <p:cNvSpPr/>
          <p:nvPr/>
        </p:nvSpPr>
        <p:spPr>
          <a:xfrm>
            <a:off x="6815738" y="3427079"/>
            <a:ext cx="699247" cy="883664"/>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Up Arrow 7">
            <a:extLst>
              <a:ext uri="{FF2B5EF4-FFF2-40B4-BE49-F238E27FC236}">
                <a16:creationId xmlns:a16="http://schemas.microsoft.com/office/drawing/2014/main" id="{18F5A4ED-2651-D041-9075-7E4667EB886D}"/>
              </a:ext>
            </a:extLst>
          </p:cNvPr>
          <p:cNvSpPr/>
          <p:nvPr/>
        </p:nvSpPr>
        <p:spPr>
          <a:xfrm>
            <a:off x="3181190" y="2067005"/>
            <a:ext cx="653143" cy="1060397"/>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Picture 9">
            <a:extLst>
              <a:ext uri="{FF2B5EF4-FFF2-40B4-BE49-F238E27FC236}">
                <a16:creationId xmlns:a16="http://schemas.microsoft.com/office/drawing/2014/main" id="{2EF00B61-6127-2C42-A377-9B86EB2A3CFF}"/>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12" name="Picture Placeholder 5">
            <a:extLst>
              <a:ext uri="{FF2B5EF4-FFF2-40B4-BE49-F238E27FC236}">
                <a16:creationId xmlns:a16="http://schemas.microsoft.com/office/drawing/2014/main" id="{FD4EDF55-B167-6843-9892-7617BBB86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2E189AEC-FB2C-4348-991C-C6E1AB6CB919}"/>
              </a:ext>
            </a:extLst>
          </p:cNvPr>
          <p:cNvSpPr/>
          <p:nvPr/>
        </p:nvSpPr>
        <p:spPr>
          <a:xfrm>
            <a:off x="134354" y="1105507"/>
            <a:ext cx="8918206" cy="3909553"/>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defTabSz="914202"/>
            <a:endParaRPr lang="en-US" sz="1800" kern="1200" dirty="0">
              <a:solidFill>
                <a:srgbClr val="FFFFFF"/>
              </a:solidFill>
            </a:endParaRPr>
          </a:p>
        </p:txBody>
      </p:sp>
      <p:sp>
        <p:nvSpPr>
          <p:cNvPr id="14" name="TextBox 13">
            <a:extLst>
              <a:ext uri="{FF2B5EF4-FFF2-40B4-BE49-F238E27FC236}">
                <a16:creationId xmlns:a16="http://schemas.microsoft.com/office/drawing/2014/main" id="{63218565-CFE5-4247-BEE2-60564F448609}"/>
              </a:ext>
            </a:extLst>
          </p:cNvPr>
          <p:cNvSpPr txBox="1"/>
          <p:nvPr/>
        </p:nvSpPr>
        <p:spPr>
          <a:xfrm>
            <a:off x="134354" y="1105507"/>
            <a:ext cx="4874200" cy="461645"/>
          </a:xfrm>
          <a:prstGeom prst="rect">
            <a:avLst/>
          </a:prstGeom>
          <a:noFill/>
        </p:spPr>
        <p:txBody>
          <a:bodyPr wrap="square" lIns="91420" tIns="45710" rIns="91420" bIns="45710" rtlCol="0">
            <a:spAutoFit/>
          </a:bodyPr>
          <a:lstStyle/>
          <a:p>
            <a:pPr defTabSz="914202"/>
            <a:r>
              <a:rPr lang="en-US" sz="2400" kern="1200" dirty="0">
                <a:solidFill>
                  <a:srgbClr val="FFFFFF"/>
                </a:solidFill>
                <a:ea typeface="Arial Unicode MS"/>
              </a:rPr>
              <a:t>Application Security </a:t>
            </a:r>
            <a:r>
              <a:rPr lang="en-US" sz="2400" dirty="0">
                <a:solidFill>
                  <a:srgbClr val="FFFFFF"/>
                </a:solidFill>
                <a:ea typeface="Arial Unicode MS"/>
              </a:rPr>
              <a:t>Concerns</a:t>
            </a:r>
            <a:endParaRPr lang="en-US" sz="2400" kern="1200" dirty="0">
              <a:solidFill>
                <a:srgbClr val="FFFFFF"/>
              </a:solidFill>
              <a:ea typeface="Arial Unicode MS"/>
            </a:endParaRPr>
          </a:p>
        </p:txBody>
      </p:sp>
      <p:sp>
        <p:nvSpPr>
          <p:cNvPr id="15" name="TextBox 14">
            <a:extLst>
              <a:ext uri="{FF2B5EF4-FFF2-40B4-BE49-F238E27FC236}">
                <a16:creationId xmlns:a16="http://schemas.microsoft.com/office/drawing/2014/main" id="{3BCC035D-E186-8C4F-8767-65CD458911BD}"/>
              </a:ext>
            </a:extLst>
          </p:cNvPr>
          <p:cNvSpPr txBox="1"/>
          <p:nvPr/>
        </p:nvSpPr>
        <p:spPr>
          <a:xfrm>
            <a:off x="347077" y="1821116"/>
            <a:ext cx="4505917" cy="3200876"/>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2"/>
                </a:solidFill>
              </a:rPr>
              <a:t>Source code – Mobile &amp; Web applications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Vulnerable API’s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Cloud services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IoT connected to mobile devices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Open Source code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800" b="1" dirty="0">
                <a:solidFill>
                  <a:schemeClr val="bg2"/>
                </a:solidFill>
              </a:rPr>
              <a:t>Data security</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endParaRPr lang="en-US" sz="1500" dirty="0">
              <a:solidFill>
                <a:schemeClr val="bg2"/>
              </a:solidFill>
            </a:endParaRPr>
          </a:p>
        </p:txBody>
      </p:sp>
    </p:spTree>
    <p:extLst>
      <p:ext uri="{BB962C8B-B14F-4D97-AF65-F5344CB8AC3E}">
        <p14:creationId xmlns:p14="http://schemas.microsoft.com/office/powerpoint/2010/main" val="640294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39" name="Rectangle 38"/>
          <p:cNvSpPr/>
          <p:nvPr/>
        </p:nvSpPr>
        <p:spPr>
          <a:xfrm>
            <a:off x="2286000" y="-1"/>
            <a:ext cx="2286000" cy="5143501"/>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IBM Plex Sans" panose="020B0503050000000000" pitchFamily="34" charset="77"/>
              <a:ea typeface="Arial" charset="0"/>
              <a:cs typeface="Arial" charset="0"/>
            </a:endParaRPr>
          </a:p>
        </p:txBody>
      </p:sp>
      <p:sp>
        <p:nvSpPr>
          <p:cNvPr id="40" name="Rectangle 39"/>
          <p:cNvSpPr/>
          <p:nvPr/>
        </p:nvSpPr>
        <p:spPr>
          <a:xfrm>
            <a:off x="4572000" y="-1"/>
            <a:ext cx="2286000" cy="5143501"/>
          </a:xfrm>
          <a:prstGeom prst="rect">
            <a:avLst/>
          </a:prstGeom>
          <a:solidFill>
            <a:schemeClr val="accent2"/>
          </a:solidFill>
        </p:spPr>
        <p:txBody>
          <a:bodyPr wrap="square" lIns="0" tIns="0" rIns="0" bIns="0" rtlCol="0" anchor="ctr">
            <a:noAutofit/>
          </a:bodyPr>
          <a:lstStyle/>
          <a:p>
            <a:pPr algn="ctr"/>
            <a:endParaRPr lang="en-US" sz="1200" dirty="0">
              <a:solidFill>
                <a:srgbClr val="FFFFFF"/>
              </a:solidFill>
              <a:latin typeface="IBM Plex Sans" panose="020B0503050000000000" pitchFamily="34" charset="77"/>
              <a:ea typeface="Arial" charset="0"/>
              <a:cs typeface="Arial" charset="0"/>
            </a:endParaRPr>
          </a:p>
        </p:txBody>
      </p:sp>
      <p:sp>
        <p:nvSpPr>
          <p:cNvPr id="41" name="Rectangle 40"/>
          <p:cNvSpPr/>
          <p:nvPr/>
        </p:nvSpPr>
        <p:spPr>
          <a:xfrm>
            <a:off x="6865449" y="9092"/>
            <a:ext cx="2286000" cy="5143501"/>
          </a:xfrm>
          <a:prstGeom prst="rect">
            <a:avLst/>
          </a:prstGeom>
          <a:solidFill>
            <a:schemeClr val="accent1"/>
          </a:solidFill>
        </p:spPr>
        <p:txBody>
          <a:bodyPr wrap="square" lIns="0" tIns="0" rIns="0" bIns="0" rtlCol="0" anchor="ctr">
            <a:noAutofit/>
          </a:bodyPr>
          <a:lstStyle/>
          <a:p>
            <a:endParaRPr lang="en-US" sz="1200" dirty="0"/>
          </a:p>
        </p:txBody>
      </p:sp>
      <p:sp>
        <p:nvSpPr>
          <p:cNvPr id="38" name="Rectangle 37"/>
          <p:cNvSpPr/>
          <p:nvPr/>
        </p:nvSpPr>
        <p:spPr>
          <a:xfrm>
            <a:off x="0" y="1"/>
            <a:ext cx="2286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IBM Plex Sans" panose="020B0503050000000000" pitchFamily="34" charset="77"/>
              <a:ea typeface="Arial" charset="0"/>
              <a:cs typeface="Arial" charset="0"/>
            </a:endParaRPr>
          </a:p>
        </p:txBody>
      </p:sp>
      <p:sp>
        <p:nvSpPr>
          <p:cNvPr id="20" name="Title 2"/>
          <p:cNvSpPr txBox="1">
            <a:spLocks/>
          </p:cNvSpPr>
          <p:nvPr/>
        </p:nvSpPr>
        <p:spPr>
          <a:xfrm>
            <a:off x="212878" y="246888"/>
            <a:ext cx="1907505" cy="276999"/>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2000" b="1" dirty="0">
                <a:solidFill>
                  <a:schemeClr val="bg2"/>
                </a:solidFill>
                <a:latin typeface="IBM Plex Sans" panose="020B0503050000000000" pitchFamily="34" charset="77"/>
                <a:ea typeface="Arial" charset="0"/>
                <a:cs typeface="Arial" charset="0"/>
                <a:sym typeface="Helvetica Neue"/>
              </a:rPr>
              <a:t>Data Security</a:t>
            </a:r>
          </a:p>
        </p:txBody>
      </p:sp>
      <p:sp>
        <p:nvSpPr>
          <p:cNvPr id="2" name="Rectangle 1"/>
          <p:cNvSpPr/>
          <p:nvPr/>
        </p:nvSpPr>
        <p:spPr>
          <a:xfrm>
            <a:off x="237400" y="1517434"/>
            <a:ext cx="2275368" cy="936452"/>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IBM Plex Sans" panose="020B0503050000000000" pitchFamily="34" charset="77"/>
              <a:ea typeface="Arial" charset="0"/>
              <a:cs typeface="Arial" charset="0"/>
            </a:endParaRPr>
          </a:p>
        </p:txBody>
      </p:sp>
      <p:sp>
        <p:nvSpPr>
          <p:cNvPr id="3" name="TextBox 2">
            <a:extLst>
              <a:ext uri="{FF2B5EF4-FFF2-40B4-BE49-F238E27FC236}">
                <a16:creationId xmlns:a16="http://schemas.microsoft.com/office/drawing/2014/main" id="{C796ADD1-CF87-EE4E-964B-DAAD94AD9BF6}"/>
              </a:ext>
            </a:extLst>
          </p:cNvPr>
          <p:cNvSpPr txBox="1"/>
          <p:nvPr/>
        </p:nvSpPr>
        <p:spPr>
          <a:xfrm>
            <a:off x="247886" y="1640477"/>
            <a:ext cx="1837487" cy="954107"/>
          </a:xfrm>
          <a:prstGeom prst="rect">
            <a:avLst/>
          </a:prstGeom>
          <a:noFill/>
        </p:spPr>
        <p:txBody>
          <a:bodyPr wrap="square" rtlCol="0">
            <a:spAutoFit/>
          </a:bodyPr>
          <a:lstStyle/>
          <a:p>
            <a:r>
              <a:rPr lang="en-US" sz="1400" dirty="0">
                <a:solidFill>
                  <a:schemeClr val="bg2"/>
                </a:solidFill>
              </a:rPr>
              <a:t>Every 2 years, enterprise will </a:t>
            </a:r>
            <a:r>
              <a:rPr lang="en-US" sz="1400" b="1" dirty="0">
                <a:solidFill>
                  <a:schemeClr val="bg2"/>
                </a:solidFill>
              </a:rPr>
              <a:t>double</a:t>
            </a:r>
            <a:r>
              <a:rPr lang="en-US" sz="1400" dirty="0">
                <a:solidFill>
                  <a:schemeClr val="bg2"/>
                </a:solidFill>
              </a:rPr>
              <a:t> its data</a:t>
            </a:r>
          </a:p>
          <a:p>
            <a:endParaRPr lang="en-US" sz="1400" dirty="0">
              <a:solidFill>
                <a:schemeClr val="bg2"/>
              </a:solidFill>
            </a:endParaRPr>
          </a:p>
        </p:txBody>
      </p:sp>
      <p:sp>
        <p:nvSpPr>
          <p:cNvPr id="32" name="TextBox 31">
            <a:extLst>
              <a:ext uri="{FF2B5EF4-FFF2-40B4-BE49-F238E27FC236}">
                <a16:creationId xmlns:a16="http://schemas.microsoft.com/office/drawing/2014/main" id="{07314046-8900-014B-BEE3-2142AFC431D9}"/>
              </a:ext>
            </a:extLst>
          </p:cNvPr>
          <p:cNvSpPr txBox="1"/>
          <p:nvPr/>
        </p:nvSpPr>
        <p:spPr>
          <a:xfrm>
            <a:off x="2525157" y="1640477"/>
            <a:ext cx="1837487" cy="1169551"/>
          </a:xfrm>
          <a:prstGeom prst="rect">
            <a:avLst/>
          </a:prstGeom>
          <a:noFill/>
        </p:spPr>
        <p:txBody>
          <a:bodyPr wrap="square" rtlCol="0">
            <a:spAutoFit/>
          </a:bodyPr>
          <a:lstStyle/>
          <a:p>
            <a:r>
              <a:rPr lang="en-US" sz="1400" dirty="0">
                <a:solidFill>
                  <a:schemeClr val="bg2"/>
                </a:solidFill>
              </a:rPr>
              <a:t>Over the past 25 years, enterprises spent </a:t>
            </a:r>
            <a:r>
              <a:rPr lang="en-US" sz="1400" b="1" dirty="0">
                <a:solidFill>
                  <a:schemeClr val="bg2"/>
                </a:solidFill>
              </a:rPr>
              <a:t>trillions</a:t>
            </a:r>
            <a:r>
              <a:rPr lang="en-US" sz="1400" dirty="0">
                <a:solidFill>
                  <a:schemeClr val="bg2"/>
                </a:solidFill>
              </a:rPr>
              <a:t> on digitizing analogue data </a:t>
            </a:r>
          </a:p>
        </p:txBody>
      </p:sp>
      <p:sp>
        <p:nvSpPr>
          <p:cNvPr id="34" name="TextBox 33">
            <a:extLst>
              <a:ext uri="{FF2B5EF4-FFF2-40B4-BE49-F238E27FC236}">
                <a16:creationId xmlns:a16="http://schemas.microsoft.com/office/drawing/2014/main" id="{8ABD7EB0-CCB7-1942-81CB-8318B6DF502E}"/>
              </a:ext>
            </a:extLst>
          </p:cNvPr>
          <p:cNvSpPr txBox="1"/>
          <p:nvPr/>
        </p:nvSpPr>
        <p:spPr>
          <a:xfrm>
            <a:off x="4811157" y="1645159"/>
            <a:ext cx="1837487" cy="954107"/>
          </a:xfrm>
          <a:prstGeom prst="rect">
            <a:avLst/>
          </a:prstGeom>
          <a:noFill/>
        </p:spPr>
        <p:txBody>
          <a:bodyPr wrap="square" rtlCol="0">
            <a:spAutoFit/>
          </a:bodyPr>
          <a:lstStyle/>
          <a:p>
            <a:r>
              <a:rPr lang="en-US" sz="1400" dirty="0">
                <a:solidFill>
                  <a:schemeClr val="bg2"/>
                </a:solidFill>
              </a:rPr>
              <a:t>Major focus is on </a:t>
            </a:r>
            <a:r>
              <a:rPr lang="en-US" sz="1400" b="1" dirty="0">
                <a:solidFill>
                  <a:schemeClr val="bg2"/>
                </a:solidFill>
              </a:rPr>
              <a:t>productivity</a:t>
            </a:r>
            <a:r>
              <a:rPr lang="en-US" sz="1400" dirty="0">
                <a:solidFill>
                  <a:schemeClr val="bg2"/>
                </a:solidFill>
              </a:rPr>
              <a:t>, overlooking their data security  </a:t>
            </a:r>
          </a:p>
        </p:txBody>
      </p:sp>
      <p:sp>
        <p:nvSpPr>
          <p:cNvPr id="35" name="TextBox 34">
            <a:extLst>
              <a:ext uri="{FF2B5EF4-FFF2-40B4-BE49-F238E27FC236}">
                <a16:creationId xmlns:a16="http://schemas.microsoft.com/office/drawing/2014/main" id="{C4DA629C-8BF5-FC4A-9201-17881C555687}"/>
              </a:ext>
            </a:extLst>
          </p:cNvPr>
          <p:cNvSpPr txBox="1"/>
          <p:nvPr/>
        </p:nvSpPr>
        <p:spPr>
          <a:xfrm>
            <a:off x="7065193" y="1613987"/>
            <a:ext cx="1837487" cy="1384995"/>
          </a:xfrm>
          <a:prstGeom prst="rect">
            <a:avLst/>
          </a:prstGeom>
          <a:noFill/>
        </p:spPr>
        <p:txBody>
          <a:bodyPr wrap="square" rtlCol="0">
            <a:spAutoFit/>
          </a:bodyPr>
          <a:lstStyle/>
          <a:p>
            <a:r>
              <a:rPr lang="en-US" sz="1400" dirty="0">
                <a:solidFill>
                  <a:schemeClr val="bg2"/>
                </a:solidFill>
              </a:rPr>
              <a:t>The percentage of data breaches from a web application attack was </a:t>
            </a:r>
            <a:r>
              <a:rPr lang="en-US" sz="1400" b="1" dirty="0">
                <a:solidFill>
                  <a:schemeClr val="bg2"/>
                </a:solidFill>
              </a:rPr>
              <a:t>7%</a:t>
            </a:r>
            <a:r>
              <a:rPr lang="en-US" sz="1400" dirty="0">
                <a:solidFill>
                  <a:schemeClr val="bg2"/>
                </a:solidFill>
              </a:rPr>
              <a:t> in 2015 and grew to </a:t>
            </a:r>
            <a:r>
              <a:rPr lang="en-US" sz="1400" b="1" dirty="0">
                <a:solidFill>
                  <a:schemeClr val="bg2"/>
                </a:solidFill>
              </a:rPr>
              <a:t>40% in 2016.</a:t>
            </a:r>
            <a:endParaRPr lang="en-US" sz="1400" dirty="0">
              <a:solidFill>
                <a:schemeClr val="bg2"/>
              </a:solidFill>
            </a:endParaRPr>
          </a:p>
        </p:txBody>
      </p:sp>
      <p:grpSp>
        <p:nvGrpSpPr>
          <p:cNvPr id="37" name="Group 36">
            <a:extLst>
              <a:ext uri="{FF2B5EF4-FFF2-40B4-BE49-F238E27FC236}">
                <a16:creationId xmlns:a16="http://schemas.microsoft.com/office/drawing/2014/main" id="{609531CE-C0BB-6E44-9DAF-64A3B47603A3}"/>
              </a:ext>
            </a:extLst>
          </p:cNvPr>
          <p:cNvGrpSpPr/>
          <p:nvPr/>
        </p:nvGrpSpPr>
        <p:grpSpPr>
          <a:xfrm rot="10800000" flipH="1">
            <a:off x="4359122" y="1080752"/>
            <a:ext cx="418307" cy="418307"/>
            <a:chOff x="2756714" y="2033740"/>
            <a:chExt cx="576722" cy="576722"/>
          </a:xfrm>
        </p:grpSpPr>
        <p:sp>
          <p:nvSpPr>
            <p:cNvPr id="45" name="Shape 243">
              <a:extLst>
                <a:ext uri="{FF2B5EF4-FFF2-40B4-BE49-F238E27FC236}">
                  <a16:creationId xmlns:a16="http://schemas.microsoft.com/office/drawing/2014/main" id="{008BE0AC-0FB7-6C4F-9FA9-B991242460C5}"/>
                </a:ext>
              </a:extLst>
            </p:cNvPr>
            <p:cNvSpPr/>
            <p:nvPr/>
          </p:nvSpPr>
          <p:spPr>
            <a:xfrm>
              <a:off x="2756714" y="2033740"/>
              <a:ext cx="576722" cy="576722"/>
            </a:xfrm>
            <a:prstGeom prst="ellipse">
              <a:avLst/>
            </a:prstGeom>
            <a:noFill/>
            <a:ln w="12700" cap="flat" cmpd="sng">
              <a:solidFill>
                <a:schemeClr val="bg2"/>
              </a:solidFill>
              <a:prstDash val="solid"/>
              <a:round/>
              <a:headEnd type="none" w="med" len="med"/>
              <a:tailEnd type="none" w="med" len="med"/>
            </a:ln>
          </p:spPr>
          <p:txBody>
            <a:bodyPr lIns="0" tIns="0" rIns="0" bIns="0" anchor="ctr" anchorCtr="0">
              <a:noAutofit/>
            </a:bodyPr>
            <a:lstStyle/>
            <a:p>
              <a:pPr marL="0" marR="0" lvl="0" indent="0" algn="ctr" rtl="0">
                <a:spcBef>
                  <a:spcPts val="0"/>
                </a:spcBef>
                <a:buNone/>
              </a:pPr>
              <a:endParaRPr sz="1200">
                <a:solidFill>
                  <a:schemeClr val="lt1"/>
                </a:solidFill>
                <a:latin typeface="IBM Plex Sans" panose="020B0503050000000000" pitchFamily="34" charset="77"/>
                <a:ea typeface="Arial" charset="0"/>
                <a:cs typeface="Arial" charset="0"/>
                <a:sym typeface="Arial"/>
              </a:endParaRPr>
            </a:p>
          </p:txBody>
        </p:sp>
        <p:sp>
          <p:nvSpPr>
            <p:cNvPr id="50" name="Triangle 49">
              <a:extLst>
                <a:ext uri="{FF2B5EF4-FFF2-40B4-BE49-F238E27FC236}">
                  <a16:creationId xmlns:a16="http://schemas.microsoft.com/office/drawing/2014/main" id="{C2BE059F-79F2-3145-BA8B-6A95A418AA6F}"/>
                </a:ext>
              </a:extLst>
            </p:cNvPr>
            <p:cNvSpPr/>
            <p:nvPr/>
          </p:nvSpPr>
          <p:spPr>
            <a:xfrm rot="5400000">
              <a:off x="2951060" y="2239576"/>
              <a:ext cx="255157" cy="165261"/>
            </a:xfrm>
            <a:prstGeom prst="triangl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000000000" pitchFamily="34" charset="77"/>
                <a:ea typeface="Arial" charset="0"/>
                <a:cs typeface="Arial" charset="0"/>
              </a:endParaRPr>
            </a:p>
          </p:txBody>
        </p:sp>
      </p:grpSp>
      <p:grpSp>
        <p:nvGrpSpPr>
          <p:cNvPr id="51" name="Group 50">
            <a:extLst>
              <a:ext uri="{FF2B5EF4-FFF2-40B4-BE49-F238E27FC236}">
                <a16:creationId xmlns:a16="http://schemas.microsoft.com/office/drawing/2014/main" id="{EA8632BD-3F9E-C54C-AB49-7E29F933A211}"/>
              </a:ext>
            </a:extLst>
          </p:cNvPr>
          <p:cNvGrpSpPr/>
          <p:nvPr/>
        </p:nvGrpSpPr>
        <p:grpSpPr>
          <a:xfrm rot="10800000" flipH="1">
            <a:off x="6652571" y="1080675"/>
            <a:ext cx="418307" cy="418307"/>
            <a:chOff x="2756714" y="2033740"/>
            <a:chExt cx="576722" cy="576722"/>
          </a:xfrm>
        </p:grpSpPr>
        <p:sp>
          <p:nvSpPr>
            <p:cNvPr id="52" name="Shape 243">
              <a:extLst>
                <a:ext uri="{FF2B5EF4-FFF2-40B4-BE49-F238E27FC236}">
                  <a16:creationId xmlns:a16="http://schemas.microsoft.com/office/drawing/2014/main" id="{0ACEB347-D4AD-954D-B8AF-98783FE6B94F}"/>
                </a:ext>
              </a:extLst>
            </p:cNvPr>
            <p:cNvSpPr/>
            <p:nvPr/>
          </p:nvSpPr>
          <p:spPr>
            <a:xfrm>
              <a:off x="2756714" y="2033740"/>
              <a:ext cx="576722" cy="576722"/>
            </a:xfrm>
            <a:prstGeom prst="ellipse">
              <a:avLst/>
            </a:prstGeom>
            <a:noFill/>
            <a:ln w="12700" cap="flat" cmpd="sng">
              <a:solidFill>
                <a:schemeClr val="bg2"/>
              </a:solidFill>
              <a:prstDash val="solid"/>
              <a:round/>
              <a:headEnd type="none" w="med" len="med"/>
              <a:tailEnd type="none" w="med" len="med"/>
            </a:ln>
          </p:spPr>
          <p:txBody>
            <a:bodyPr lIns="0" tIns="0" rIns="0" bIns="0" anchor="ctr" anchorCtr="0">
              <a:noAutofit/>
            </a:bodyPr>
            <a:lstStyle/>
            <a:p>
              <a:pPr marL="0" marR="0" lvl="0" indent="0" algn="ctr" rtl="0">
                <a:spcBef>
                  <a:spcPts val="0"/>
                </a:spcBef>
                <a:buNone/>
              </a:pPr>
              <a:endParaRPr sz="1200">
                <a:solidFill>
                  <a:schemeClr val="lt1"/>
                </a:solidFill>
                <a:latin typeface="IBM Plex Sans" panose="020B0503050000000000" pitchFamily="34" charset="77"/>
                <a:ea typeface="Arial" charset="0"/>
                <a:cs typeface="Arial" charset="0"/>
                <a:sym typeface="Arial"/>
              </a:endParaRPr>
            </a:p>
          </p:txBody>
        </p:sp>
        <p:sp>
          <p:nvSpPr>
            <p:cNvPr id="54" name="Triangle 53">
              <a:extLst>
                <a:ext uri="{FF2B5EF4-FFF2-40B4-BE49-F238E27FC236}">
                  <a16:creationId xmlns:a16="http://schemas.microsoft.com/office/drawing/2014/main" id="{372DC171-DD38-5949-B83D-1228D8B1A29C}"/>
                </a:ext>
              </a:extLst>
            </p:cNvPr>
            <p:cNvSpPr/>
            <p:nvPr/>
          </p:nvSpPr>
          <p:spPr>
            <a:xfrm rot="5400000">
              <a:off x="2951060" y="2239576"/>
              <a:ext cx="255157" cy="165261"/>
            </a:xfrm>
            <a:prstGeom prst="triangl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000000000" pitchFamily="34" charset="77"/>
                <a:ea typeface="Arial" charset="0"/>
                <a:cs typeface="Arial" charset="0"/>
              </a:endParaRPr>
            </a:p>
          </p:txBody>
        </p:sp>
      </p:grpSp>
      <p:grpSp>
        <p:nvGrpSpPr>
          <p:cNvPr id="55" name="Group 54">
            <a:extLst>
              <a:ext uri="{FF2B5EF4-FFF2-40B4-BE49-F238E27FC236}">
                <a16:creationId xmlns:a16="http://schemas.microsoft.com/office/drawing/2014/main" id="{58B78A38-AD0D-B14E-A41A-39ED6C55E28D}"/>
              </a:ext>
            </a:extLst>
          </p:cNvPr>
          <p:cNvGrpSpPr/>
          <p:nvPr/>
        </p:nvGrpSpPr>
        <p:grpSpPr>
          <a:xfrm rot="10800000" flipH="1">
            <a:off x="2088751" y="1080598"/>
            <a:ext cx="418307" cy="418307"/>
            <a:chOff x="2756714" y="2033740"/>
            <a:chExt cx="576722" cy="576722"/>
          </a:xfrm>
        </p:grpSpPr>
        <p:sp>
          <p:nvSpPr>
            <p:cNvPr id="58" name="Shape 243">
              <a:extLst>
                <a:ext uri="{FF2B5EF4-FFF2-40B4-BE49-F238E27FC236}">
                  <a16:creationId xmlns:a16="http://schemas.microsoft.com/office/drawing/2014/main" id="{87933FAA-6AAF-7F4B-A514-476766537461}"/>
                </a:ext>
              </a:extLst>
            </p:cNvPr>
            <p:cNvSpPr/>
            <p:nvPr/>
          </p:nvSpPr>
          <p:spPr>
            <a:xfrm>
              <a:off x="2756714" y="2033740"/>
              <a:ext cx="576722" cy="576722"/>
            </a:xfrm>
            <a:prstGeom prst="ellipse">
              <a:avLst/>
            </a:prstGeom>
            <a:noFill/>
            <a:ln w="12700" cap="flat" cmpd="sng">
              <a:solidFill>
                <a:schemeClr val="bg2"/>
              </a:solidFill>
              <a:prstDash val="solid"/>
              <a:round/>
              <a:headEnd type="none" w="med" len="med"/>
              <a:tailEnd type="none" w="med" len="med"/>
            </a:ln>
          </p:spPr>
          <p:txBody>
            <a:bodyPr lIns="0" tIns="0" rIns="0" bIns="0" anchor="ctr" anchorCtr="0">
              <a:noAutofit/>
            </a:bodyPr>
            <a:lstStyle/>
            <a:p>
              <a:pPr marL="0" marR="0" lvl="0" indent="0" algn="ctr" rtl="0">
                <a:spcBef>
                  <a:spcPts val="0"/>
                </a:spcBef>
                <a:buNone/>
              </a:pPr>
              <a:endParaRPr sz="1200">
                <a:solidFill>
                  <a:schemeClr val="lt1"/>
                </a:solidFill>
                <a:latin typeface="IBM Plex Sans" panose="020B0503050000000000" pitchFamily="34" charset="77"/>
                <a:ea typeface="Arial" charset="0"/>
                <a:cs typeface="Arial" charset="0"/>
                <a:sym typeface="Arial"/>
              </a:endParaRPr>
            </a:p>
          </p:txBody>
        </p:sp>
        <p:sp>
          <p:nvSpPr>
            <p:cNvPr id="59" name="Triangle 58">
              <a:extLst>
                <a:ext uri="{FF2B5EF4-FFF2-40B4-BE49-F238E27FC236}">
                  <a16:creationId xmlns:a16="http://schemas.microsoft.com/office/drawing/2014/main" id="{E346535F-5419-C646-B9A4-FF08AF758162}"/>
                </a:ext>
              </a:extLst>
            </p:cNvPr>
            <p:cNvSpPr/>
            <p:nvPr/>
          </p:nvSpPr>
          <p:spPr>
            <a:xfrm rot="5400000">
              <a:off x="2951060" y="2239576"/>
              <a:ext cx="255157" cy="165261"/>
            </a:xfrm>
            <a:prstGeom prst="triangl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BM Plex Sans" panose="020B0503050000000000" pitchFamily="34" charset="77"/>
                <a:ea typeface="Arial" charset="0"/>
                <a:cs typeface="Arial" charset="0"/>
              </a:endParaRPr>
            </a:p>
          </p:txBody>
        </p:sp>
      </p:grpSp>
      <p:sp>
        <p:nvSpPr>
          <p:cNvPr id="4" name="TextBox 3">
            <a:extLst>
              <a:ext uri="{FF2B5EF4-FFF2-40B4-BE49-F238E27FC236}">
                <a16:creationId xmlns:a16="http://schemas.microsoft.com/office/drawing/2014/main" id="{2B782BA2-E736-6D4C-A3D6-1451FFEC4B31}"/>
              </a:ext>
            </a:extLst>
          </p:cNvPr>
          <p:cNvSpPr txBox="1"/>
          <p:nvPr/>
        </p:nvSpPr>
        <p:spPr>
          <a:xfrm>
            <a:off x="-7449" y="4791456"/>
            <a:ext cx="1039850" cy="276999"/>
          </a:xfrm>
          <a:prstGeom prst="rect">
            <a:avLst/>
          </a:prstGeom>
          <a:noFill/>
        </p:spPr>
        <p:txBody>
          <a:bodyPr wrap="square" rtlCol="0">
            <a:spAutoFit/>
          </a:bodyPr>
          <a:lstStyle/>
          <a:p>
            <a:r>
              <a:rPr lang="en-US" sz="1200" i="1" dirty="0">
                <a:solidFill>
                  <a:schemeClr val="bg2"/>
                </a:solidFill>
              </a:rPr>
              <a:t>(Gartner)</a:t>
            </a:r>
          </a:p>
        </p:txBody>
      </p:sp>
      <p:pic>
        <p:nvPicPr>
          <p:cNvPr id="9" name="Picture 8">
            <a:extLst>
              <a:ext uri="{FF2B5EF4-FFF2-40B4-BE49-F238E27FC236}">
                <a16:creationId xmlns:a16="http://schemas.microsoft.com/office/drawing/2014/main" id="{8576BD1F-2E32-B344-99A5-200DE9139DF8}"/>
              </a:ext>
            </a:extLst>
          </p:cNvPr>
          <p:cNvPicPr>
            <a:picLocks noChangeAspect="1"/>
          </p:cNvPicPr>
          <p:nvPr/>
        </p:nvPicPr>
        <p:blipFill rotWithShape="1">
          <a:blip r:embed="rId3"/>
          <a:srcRect l="8096" t="9309" r="5739" b="8079"/>
          <a:stretch/>
        </p:blipFill>
        <p:spPr>
          <a:xfrm>
            <a:off x="437177" y="3538263"/>
            <a:ext cx="1013590" cy="971796"/>
          </a:xfrm>
          <a:prstGeom prst="rect">
            <a:avLst/>
          </a:prstGeom>
        </p:spPr>
      </p:pic>
      <p:pic>
        <p:nvPicPr>
          <p:cNvPr id="11" name="Picture 10">
            <a:extLst>
              <a:ext uri="{FF2B5EF4-FFF2-40B4-BE49-F238E27FC236}">
                <a16:creationId xmlns:a16="http://schemas.microsoft.com/office/drawing/2014/main" id="{4B5DBE9B-1041-0B4B-A6DB-874775D9109E}"/>
              </a:ext>
            </a:extLst>
          </p:cNvPr>
          <p:cNvPicPr>
            <a:picLocks noChangeAspect="1"/>
          </p:cNvPicPr>
          <p:nvPr/>
        </p:nvPicPr>
        <p:blipFill>
          <a:blip r:embed="rId4"/>
          <a:stretch>
            <a:fillRect/>
          </a:stretch>
        </p:blipFill>
        <p:spPr>
          <a:xfrm>
            <a:off x="2781096" y="3493351"/>
            <a:ext cx="1122977" cy="1122977"/>
          </a:xfrm>
          <a:prstGeom prst="rect">
            <a:avLst/>
          </a:prstGeom>
        </p:spPr>
      </p:pic>
      <p:pic>
        <p:nvPicPr>
          <p:cNvPr id="13" name="Picture 12">
            <a:extLst>
              <a:ext uri="{FF2B5EF4-FFF2-40B4-BE49-F238E27FC236}">
                <a16:creationId xmlns:a16="http://schemas.microsoft.com/office/drawing/2014/main" id="{FE5473FC-088C-1543-9CF6-09E0CCACEBDF}"/>
              </a:ext>
            </a:extLst>
          </p:cNvPr>
          <p:cNvPicPr>
            <a:picLocks noChangeAspect="1"/>
          </p:cNvPicPr>
          <p:nvPr/>
        </p:nvPicPr>
        <p:blipFill>
          <a:blip r:embed="rId5"/>
          <a:stretch>
            <a:fillRect/>
          </a:stretch>
        </p:blipFill>
        <p:spPr>
          <a:xfrm>
            <a:off x="5124881" y="3564658"/>
            <a:ext cx="945401" cy="945401"/>
          </a:xfrm>
          <a:prstGeom prst="rect">
            <a:avLst/>
          </a:prstGeom>
        </p:spPr>
      </p:pic>
      <p:pic>
        <p:nvPicPr>
          <p:cNvPr id="15" name="Picture 14">
            <a:extLst>
              <a:ext uri="{FF2B5EF4-FFF2-40B4-BE49-F238E27FC236}">
                <a16:creationId xmlns:a16="http://schemas.microsoft.com/office/drawing/2014/main" id="{5296A14B-8409-6C48-9B80-2EAD7DB12EC4}"/>
              </a:ext>
            </a:extLst>
          </p:cNvPr>
          <p:cNvPicPr>
            <a:picLocks noChangeAspect="1"/>
          </p:cNvPicPr>
          <p:nvPr/>
        </p:nvPicPr>
        <p:blipFill rotWithShape="1">
          <a:blip r:embed="rId6"/>
          <a:srcRect l="1" t="50321" r="75640" b="-2200"/>
          <a:stretch/>
        </p:blipFill>
        <p:spPr>
          <a:xfrm rot="13309635">
            <a:off x="8012517" y="3677416"/>
            <a:ext cx="1076371" cy="754848"/>
          </a:xfrm>
          <a:prstGeom prst="rect">
            <a:avLst/>
          </a:prstGeom>
        </p:spPr>
      </p:pic>
      <p:pic>
        <p:nvPicPr>
          <p:cNvPr id="60" name="Picture 59">
            <a:extLst>
              <a:ext uri="{FF2B5EF4-FFF2-40B4-BE49-F238E27FC236}">
                <a16:creationId xmlns:a16="http://schemas.microsoft.com/office/drawing/2014/main" id="{A13B7472-B926-634B-B468-AE97EEBB270C}"/>
              </a:ext>
            </a:extLst>
          </p:cNvPr>
          <p:cNvPicPr>
            <a:picLocks noChangeAspect="1"/>
          </p:cNvPicPr>
          <p:nvPr/>
        </p:nvPicPr>
        <p:blipFill rotWithShape="1">
          <a:blip r:embed="rId6"/>
          <a:srcRect l="16180" t="-1" r="73651" b="51725"/>
          <a:stretch/>
        </p:blipFill>
        <p:spPr>
          <a:xfrm>
            <a:off x="7065193" y="3493351"/>
            <a:ext cx="492407" cy="1164873"/>
          </a:xfrm>
          <a:prstGeom prst="rect">
            <a:avLst/>
          </a:prstGeom>
        </p:spPr>
      </p:pic>
      <p:cxnSp>
        <p:nvCxnSpPr>
          <p:cNvPr id="17" name="Straight Arrow Connector 16">
            <a:extLst>
              <a:ext uri="{FF2B5EF4-FFF2-40B4-BE49-F238E27FC236}">
                <a16:creationId xmlns:a16="http://schemas.microsoft.com/office/drawing/2014/main" id="{563AEE9D-2CDC-204E-92B4-D033E79AFAF7}"/>
              </a:ext>
            </a:extLst>
          </p:cNvPr>
          <p:cNvCxnSpPr/>
          <p:nvPr/>
        </p:nvCxnSpPr>
        <p:spPr>
          <a:xfrm>
            <a:off x="7626096" y="4075787"/>
            <a:ext cx="374904" cy="0"/>
          </a:xfrm>
          <a:prstGeom prst="straightConnector1">
            <a:avLst/>
          </a:prstGeom>
          <a:ln w="1270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47E3C618-2311-3944-8867-B00990EFDBD0}"/>
              </a:ext>
            </a:extLst>
          </p:cNvPr>
          <p:cNvPicPr>
            <a:picLocks noChangeAspect="1"/>
          </p:cNvPicPr>
          <p:nvPr/>
        </p:nvPicPr>
        <p:blipFill>
          <a:blip r:embed="rId7"/>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2082561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0"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195443" y="716294"/>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5066740" y="1897685"/>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5066740" y="3444393"/>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5066740" y="2672163"/>
            <a:ext cx="3698665" cy="0"/>
          </a:xfrm>
          <a:prstGeom prst="straightConnector1">
            <a:avLst/>
          </a:prstGeom>
          <a:noFill/>
          <a:ln w="9525" cap="flat" cmpd="sng">
            <a:solidFill>
              <a:srgbClr val="00AEEF"/>
            </a:solidFill>
            <a:prstDash val="solid"/>
            <a:round/>
            <a:headEnd type="oval" w="med" len="med"/>
            <a:tailEnd type="none" w="med" len="med"/>
          </a:ln>
        </p:spPr>
      </p:cxnSp>
      <p:sp>
        <p:nvSpPr>
          <p:cNvPr id="14" name="TextBox 13">
            <a:extLst>
              <a:ext uri="{FF2B5EF4-FFF2-40B4-BE49-F238E27FC236}">
                <a16:creationId xmlns:a16="http://schemas.microsoft.com/office/drawing/2014/main" id="{11662F4B-EB2B-F348-A40A-B82B3BE6F3BE}"/>
              </a:ext>
            </a:extLst>
          </p:cNvPr>
          <p:cNvSpPr txBox="1"/>
          <p:nvPr/>
        </p:nvSpPr>
        <p:spPr>
          <a:xfrm>
            <a:off x="0" y="103411"/>
            <a:ext cx="4310243" cy="646331"/>
          </a:xfrm>
          <a:prstGeom prst="rect">
            <a:avLst/>
          </a:prstGeom>
          <a:noFill/>
        </p:spPr>
        <p:txBody>
          <a:bodyPr wrap="square" rtlCol="0">
            <a:spAutoFit/>
          </a:bodyPr>
          <a:lstStyle/>
          <a:p>
            <a:r>
              <a:rPr lang="en-US" sz="1800" b="1" dirty="0">
                <a:solidFill>
                  <a:schemeClr val="bg2"/>
                </a:solidFill>
              </a:rPr>
              <a:t>Does an organization need to treat </a:t>
            </a:r>
            <a:r>
              <a:rPr lang="en-US" sz="1800" b="1" i="1" dirty="0">
                <a:solidFill>
                  <a:schemeClr val="bg2"/>
                </a:solidFill>
              </a:rPr>
              <a:t>all</a:t>
            </a:r>
            <a:r>
              <a:rPr lang="en-US" sz="1800" b="1" dirty="0">
                <a:solidFill>
                  <a:schemeClr val="bg2"/>
                </a:solidFill>
              </a:rPr>
              <a:t> of its the data in the same way? </a:t>
            </a:r>
          </a:p>
        </p:txBody>
      </p:sp>
      <p:pic>
        <p:nvPicPr>
          <p:cNvPr id="10" name="Picture 9">
            <a:extLst>
              <a:ext uri="{FF2B5EF4-FFF2-40B4-BE49-F238E27FC236}">
                <a16:creationId xmlns:a16="http://schemas.microsoft.com/office/drawing/2014/main" id="{785065D1-E686-9D40-B1C2-E7936B70CDDE}"/>
              </a:ext>
            </a:extLst>
          </p:cNvPr>
          <p:cNvPicPr>
            <a:picLocks noChangeAspect="1"/>
          </p:cNvPicPr>
          <p:nvPr/>
        </p:nvPicPr>
        <p:blipFill rotWithShape="1">
          <a:blip r:embed="rId3">
            <a:duotone>
              <a:schemeClr val="accent1">
                <a:shade val="45000"/>
                <a:satMod val="135000"/>
              </a:schemeClr>
              <a:prstClr val="white"/>
            </a:duotone>
          </a:blip>
          <a:srcRect l="17822" r="18178"/>
          <a:stretch/>
        </p:blipFill>
        <p:spPr>
          <a:xfrm>
            <a:off x="306872" y="1389854"/>
            <a:ext cx="874898" cy="1367028"/>
          </a:xfrm>
          <a:prstGeom prst="rect">
            <a:avLst/>
          </a:prstGeom>
        </p:spPr>
      </p:pic>
      <p:pic>
        <p:nvPicPr>
          <p:cNvPr id="19" name="Picture 18">
            <a:extLst>
              <a:ext uri="{FF2B5EF4-FFF2-40B4-BE49-F238E27FC236}">
                <a16:creationId xmlns:a16="http://schemas.microsoft.com/office/drawing/2014/main" id="{0C24A9BA-5AF1-C64C-ADFD-68CA8BA80203}"/>
              </a:ext>
            </a:extLst>
          </p:cNvPr>
          <p:cNvPicPr>
            <a:picLocks noChangeAspect="1"/>
          </p:cNvPicPr>
          <p:nvPr/>
        </p:nvPicPr>
        <p:blipFill rotWithShape="1">
          <a:blip r:embed="rId3">
            <a:duotone>
              <a:schemeClr val="accent1">
                <a:shade val="45000"/>
                <a:satMod val="135000"/>
              </a:schemeClr>
              <a:prstClr val="white"/>
            </a:duotone>
          </a:blip>
          <a:srcRect l="17822" r="18178"/>
          <a:stretch/>
        </p:blipFill>
        <p:spPr>
          <a:xfrm>
            <a:off x="1659577" y="1389854"/>
            <a:ext cx="874898" cy="1367028"/>
          </a:xfrm>
          <a:prstGeom prst="rect">
            <a:avLst/>
          </a:prstGeom>
        </p:spPr>
      </p:pic>
      <p:pic>
        <p:nvPicPr>
          <p:cNvPr id="20" name="Picture 19">
            <a:extLst>
              <a:ext uri="{FF2B5EF4-FFF2-40B4-BE49-F238E27FC236}">
                <a16:creationId xmlns:a16="http://schemas.microsoft.com/office/drawing/2014/main" id="{C8D46964-1897-A745-B2CA-82DA9EF0E076}"/>
              </a:ext>
            </a:extLst>
          </p:cNvPr>
          <p:cNvPicPr>
            <a:picLocks noChangeAspect="1"/>
          </p:cNvPicPr>
          <p:nvPr/>
        </p:nvPicPr>
        <p:blipFill rotWithShape="1">
          <a:blip r:embed="rId3">
            <a:duotone>
              <a:schemeClr val="accent1">
                <a:shade val="45000"/>
                <a:satMod val="135000"/>
              </a:schemeClr>
              <a:prstClr val="white"/>
            </a:duotone>
          </a:blip>
          <a:srcRect l="17822" r="18178"/>
          <a:stretch/>
        </p:blipFill>
        <p:spPr>
          <a:xfrm>
            <a:off x="3012282" y="1389854"/>
            <a:ext cx="874898" cy="1367028"/>
          </a:xfrm>
          <a:prstGeom prst="rect">
            <a:avLst/>
          </a:prstGeom>
        </p:spPr>
      </p:pic>
      <p:sp>
        <p:nvSpPr>
          <p:cNvPr id="16" name="TextBox 15">
            <a:extLst>
              <a:ext uri="{FF2B5EF4-FFF2-40B4-BE49-F238E27FC236}">
                <a16:creationId xmlns:a16="http://schemas.microsoft.com/office/drawing/2014/main" id="{2915E6FC-7454-3C44-A73D-FA24CFF775F4}"/>
              </a:ext>
            </a:extLst>
          </p:cNvPr>
          <p:cNvSpPr txBox="1"/>
          <p:nvPr/>
        </p:nvSpPr>
        <p:spPr>
          <a:xfrm>
            <a:off x="5066740" y="1389854"/>
            <a:ext cx="3899462" cy="507831"/>
          </a:xfrm>
          <a:prstGeom prst="rect">
            <a:avLst/>
          </a:prstGeom>
          <a:noFill/>
        </p:spPr>
        <p:txBody>
          <a:bodyPr wrap="square" rtlCol="0">
            <a:spAutoFit/>
          </a:bodyPr>
          <a:lstStyle/>
          <a:p>
            <a:r>
              <a:rPr lang="en-US" dirty="0"/>
              <a:t>Not all the data need to be treated in the same way</a:t>
            </a:r>
          </a:p>
        </p:txBody>
      </p:sp>
      <p:sp>
        <p:nvSpPr>
          <p:cNvPr id="25" name="TextBox 24">
            <a:extLst>
              <a:ext uri="{FF2B5EF4-FFF2-40B4-BE49-F238E27FC236}">
                <a16:creationId xmlns:a16="http://schemas.microsoft.com/office/drawing/2014/main" id="{46DC4BBA-B686-864A-AF5E-7885FFE02B21}"/>
              </a:ext>
            </a:extLst>
          </p:cNvPr>
          <p:cNvSpPr txBox="1"/>
          <p:nvPr/>
        </p:nvSpPr>
        <p:spPr>
          <a:xfrm>
            <a:off x="5066740" y="2151600"/>
            <a:ext cx="3899462" cy="507831"/>
          </a:xfrm>
          <a:prstGeom prst="rect">
            <a:avLst/>
          </a:prstGeom>
          <a:noFill/>
        </p:spPr>
        <p:txBody>
          <a:bodyPr wrap="square" rtlCol="0">
            <a:spAutoFit/>
          </a:bodyPr>
          <a:lstStyle/>
          <a:p>
            <a:r>
              <a:rPr lang="en-US" dirty="0"/>
              <a:t>Critical and sensitive data needs to be more protected than ordinary data</a:t>
            </a:r>
          </a:p>
        </p:txBody>
      </p:sp>
      <p:pic>
        <p:nvPicPr>
          <p:cNvPr id="26" name="Picture 25">
            <a:extLst>
              <a:ext uri="{FF2B5EF4-FFF2-40B4-BE49-F238E27FC236}">
                <a16:creationId xmlns:a16="http://schemas.microsoft.com/office/drawing/2014/main" id="{2043D22F-8D2B-B64B-ACBC-B3CDE390BE59}"/>
              </a:ext>
            </a:extLst>
          </p:cNvPr>
          <p:cNvPicPr>
            <a:picLocks noChangeAspect="1"/>
          </p:cNvPicPr>
          <p:nvPr/>
        </p:nvPicPr>
        <p:blipFill rotWithShape="1">
          <a:blip r:embed="rId3">
            <a:duotone>
              <a:schemeClr val="accent1">
                <a:shade val="45000"/>
                <a:satMod val="135000"/>
              </a:schemeClr>
              <a:prstClr val="white"/>
            </a:duotone>
          </a:blip>
          <a:srcRect l="17822" r="18178"/>
          <a:stretch/>
        </p:blipFill>
        <p:spPr>
          <a:xfrm>
            <a:off x="991620" y="3066427"/>
            <a:ext cx="874898" cy="1367028"/>
          </a:xfrm>
          <a:prstGeom prst="rect">
            <a:avLst/>
          </a:prstGeom>
        </p:spPr>
      </p:pic>
      <p:pic>
        <p:nvPicPr>
          <p:cNvPr id="27" name="Picture 26">
            <a:extLst>
              <a:ext uri="{FF2B5EF4-FFF2-40B4-BE49-F238E27FC236}">
                <a16:creationId xmlns:a16="http://schemas.microsoft.com/office/drawing/2014/main" id="{F7D55EAD-0F81-5740-8345-F10FBD2E86F7}"/>
              </a:ext>
            </a:extLst>
          </p:cNvPr>
          <p:cNvPicPr>
            <a:picLocks noChangeAspect="1"/>
          </p:cNvPicPr>
          <p:nvPr/>
        </p:nvPicPr>
        <p:blipFill rotWithShape="1">
          <a:blip r:embed="rId3">
            <a:duotone>
              <a:schemeClr val="accent6">
                <a:shade val="45000"/>
                <a:satMod val="135000"/>
              </a:schemeClr>
              <a:prstClr val="white"/>
            </a:duotone>
          </a:blip>
          <a:srcRect l="17822" r="18178"/>
          <a:stretch/>
        </p:blipFill>
        <p:spPr>
          <a:xfrm>
            <a:off x="2459639" y="3066427"/>
            <a:ext cx="874898" cy="1367028"/>
          </a:xfrm>
          <a:prstGeom prst="rect">
            <a:avLst/>
          </a:prstGeom>
        </p:spPr>
      </p:pic>
      <p:sp>
        <p:nvSpPr>
          <p:cNvPr id="29" name="TextBox 28">
            <a:extLst>
              <a:ext uri="{FF2B5EF4-FFF2-40B4-BE49-F238E27FC236}">
                <a16:creationId xmlns:a16="http://schemas.microsoft.com/office/drawing/2014/main" id="{FF9C90E9-27B8-F045-8037-5086DF0C2F50}"/>
              </a:ext>
            </a:extLst>
          </p:cNvPr>
          <p:cNvSpPr txBox="1"/>
          <p:nvPr/>
        </p:nvSpPr>
        <p:spPr>
          <a:xfrm>
            <a:off x="5066740" y="2923829"/>
            <a:ext cx="3899462" cy="507831"/>
          </a:xfrm>
          <a:prstGeom prst="rect">
            <a:avLst/>
          </a:prstGeom>
          <a:noFill/>
        </p:spPr>
        <p:txBody>
          <a:bodyPr wrap="square" rtlCol="0">
            <a:spAutoFit/>
          </a:bodyPr>
          <a:lstStyle/>
          <a:p>
            <a:r>
              <a:rPr lang="en-US" dirty="0"/>
              <a:t>Saves cost and time, and effectively protects sensitive data</a:t>
            </a:r>
          </a:p>
        </p:txBody>
      </p:sp>
      <p:pic>
        <p:nvPicPr>
          <p:cNvPr id="30" name="Picture 29">
            <a:extLst>
              <a:ext uri="{FF2B5EF4-FFF2-40B4-BE49-F238E27FC236}">
                <a16:creationId xmlns:a16="http://schemas.microsoft.com/office/drawing/2014/main" id="{FD3E7FD2-1E6B-C141-875A-E27FF87DBE0E}"/>
              </a:ext>
            </a:extLst>
          </p:cNvPr>
          <p:cNvPicPr>
            <a:picLocks noChangeAspect="1"/>
          </p:cNvPicPr>
          <p:nvPr/>
        </p:nvPicPr>
        <p:blipFill>
          <a:blip r:embed="rId4">
            <a:alphaModFix amt="70000"/>
          </a:blip>
          <a:stretch>
            <a:fillRect/>
          </a:stretch>
        </p:blipFill>
        <p:spPr>
          <a:xfrm>
            <a:off x="135641" y="2594934"/>
            <a:ext cx="351328" cy="323896"/>
          </a:xfrm>
          <a:prstGeom prst="rect">
            <a:avLst/>
          </a:prstGeom>
        </p:spPr>
      </p:pic>
      <p:pic>
        <p:nvPicPr>
          <p:cNvPr id="31" name="Picture 30">
            <a:extLst>
              <a:ext uri="{FF2B5EF4-FFF2-40B4-BE49-F238E27FC236}">
                <a16:creationId xmlns:a16="http://schemas.microsoft.com/office/drawing/2014/main" id="{26103037-0A8F-1F46-AB36-75ED6A024BA6}"/>
              </a:ext>
            </a:extLst>
          </p:cNvPr>
          <p:cNvPicPr>
            <a:picLocks noChangeAspect="1"/>
          </p:cNvPicPr>
          <p:nvPr/>
        </p:nvPicPr>
        <p:blipFill>
          <a:blip r:embed="rId4">
            <a:alphaModFix amt="70000"/>
          </a:blip>
          <a:stretch>
            <a:fillRect/>
          </a:stretch>
        </p:blipFill>
        <p:spPr>
          <a:xfrm>
            <a:off x="2779164" y="2615150"/>
            <a:ext cx="351328" cy="351328"/>
          </a:xfrm>
          <a:prstGeom prst="rect">
            <a:avLst/>
          </a:prstGeom>
        </p:spPr>
      </p:pic>
      <p:pic>
        <p:nvPicPr>
          <p:cNvPr id="32" name="Picture 31">
            <a:extLst>
              <a:ext uri="{FF2B5EF4-FFF2-40B4-BE49-F238E27FC236}">
                <a16:creationId xmlns:a16="http://schemas.microsoft.com/office/drawing/2014/main" id="{CEFAFC91-2463-0048-A690-AB3E24105E95}"/>
              </a:ext>
            </a:extLst>
          </p:cNvPr>
          <p:cNvPicPr>
            <a:picLocks noChangeAspect="1"/>
          </p:cNvPicPr>
          <p:nvPr/>
        </p:nvPicPr>
        <p:blipFill>
          <a:blip r:embed="rId4">
            <a:alphaModFix amt="70000"/>
          </a:blip>
          <a:stretch>
            <a:fillRect/>
          </a:stretch>
        </p:blipFill>
        <p:spPr>
          <a:xfrm>
            <a:off x="1409528" y="2594934"/>
            <a:ext cx="351328" cy="351328"/>
          </a:xfrm>
          <a:prstGeom prst="rect">
            <a:avLst/>
          </a:prstGeom>
        </p:spPr>
      </p:pic>
      <p:pic>
        <p:nvPicPr>
          <p:cNvPr id="33" name="Picture 32">
            <a:extLst>
              <a:ext uri="{FF2B5EF4-FFF2-40B4-BE49-F238E27FC236}">
                <a16:creationId xmlns:a16="http://schemas.microsoft.com/office/drawing/2014/main" id="{3CD68F7D-DC66-7346-B006-A51D79025B7E}"/>
              </a:ext>
            </a:extLst>
          </p:cNvPr>
          <p:cNvPicPr>
            <a:picLocks noChangeAspect="1"/>
          </p:cNvPicPr>
          <p:nvPr/>
        </p:nvPicPr>
        <p:blipFill>
          <a:blip r:embed="rId4">
            <a:alphaModFix amt="70000"/>
          </a:blip>
          <a:stretch>
            <a:fillRect/>
          </a:stretch>
        </p:blipFill>
        <p:spPr>
          <a:xfrm>
            <a:off x="748227" y="4248939"/>
            <a:ext cx="351328" cy="351328"/>
          </a:xfrm>
          <a:prstGeom prst="rect">
            <a:avLst/>
          </a:prstGeom>
        </p:spPr>
      </p:pic>
      <p:pic>
        <p:nvPicPr>
          <p:cNvPr id="34" name="Picture 33">
            <a:extLst>
              <a:ext uri="{FF2B5EF4-FFF2-40B4-BE49-F238E27FC236}">
                <a16:creationId xmlns:a16="http://schemas.microsoft.com/office/drawing/2014/main" id="{48E5FA95-3FA2-0F4F-B7C1-1217491D0DA6}"/>
              </a:ext>
            </a:extLst>
          </p:cNvPr>
          <p:cNvPicPr>
            <a:picLocks noChangeAspect="1"/>
          </p:cNvPicPr>
          <p:nvPr/>
        </p:nvPicPr>
        <p:blipFill>
          <a:blip r:embed="rId4">
            <a:alphaModFix amt="70000"/>
          </a:blip>
          <a:stretch>
            <a:fillRect/>
          </a:stretch>
        </p:blipFill>
        <p:spPr>
          <a:xfrm>
            <a:off x="2118802" y="4356775"/>
            <a:ext cx="351328" cy="351328"/>
          </a:xfrm>
          <a:prstGeom prst="rect">
            <a:avLst/>
          </a:prstGeom>
        </p:spPr>
      </p:pic>
      <p:pic>
        <p:nvPicPr>
          <p:cNvPr id="35" name="Picture 34">
            <a:extLst>
              <a:ext uri="{FF2B5EF4-FFF2-40B4-BE49-F238E27FC236}">
                <a16:creationId xmlns:a16="http://schemas.microsoft.com/office/drawing/2014/main" id="{CA969254-400F-3B44-A5D3-B69C8D434969}"/>
              </a:ext>
            </a:extLst>
          </p:cNvPr>
          <p:cNvPicPr>
            <a:picLocks noChangeAspect="1"/>
          </p:cNvPicPr>
          <p:nvPr/>
        </p:nvPicPr>
        <p:blipFill>
          <a:blip r:embed="rId4">
            <a:alphaModFix amt="70000"/>
          </a:blip>
          <a:stretch>
            <a:fillRect/>
          </a:stretch>
        </p:blipFill>
        <p:spPr>
          <a:xfrm>
            <a:off x="2283975" y="4242876"/>
            <a:ext cx="351328" cy="351328"/>
          </a:xfrm>
          <a:prstGeom prst="rect">
            <a:avLst/>
          </a:prstGeom>
        </p:spPr>
      </p:pic>
      <p:pic>
        <p:nvPicPr>
          <p:cNvPr id="36" name="Picture 35">
            <a:extLst>
              <a:ext uri="{FF2B5EF4-FFF2-40B4-BE49-F238E27FC236}">
                <a16:creationId xmlns:a16="http://schemas.microsoft.com/office/drawing/2014/main" id="{7812032B-1863-E646-B842-992AB7368B97}"/>
              </a:ext>
            </a:extLst>
          </p:cNvPr>
          <p:cNvPicPr>
            <a:picLocks noChangeAspect="1"/>
          </p:cNvPicPr>
          <p:nvPr/>
        </p:nvPicPr>
        <p:blipFill>
          <a:blip r:embed="rId4">
            <a:alphaModFix amt="70000"/>
          </a:blip>
          <a:stretch>
            <a:fillRect/>
          </a:stretch>
        </p:blipFill>
        <p:spPr>
          <a:xfrm>
            <a:off x="2472298" y="4346650"/>
            <a:ext cx="351328" cy="351328"/>
          </a:xfrm>
          <a:prstGeom prst="rect">
            <a:avLst/>
          </a:prstGeom>
        </p:spPr>
      </p:pic>
      <p:pic>
        <p:nvPicPr>
          <p:cNvPr id="37" name="Picture 36">
            <a:extLst>
              <a:ext uri="{FF2B5EF4-FFF2-40B4-BE49-F238E27FC236}">
                <a16:creationId xmlns:a16="http://schemas.microsoft.com/office/drawing/2014/main" id="{4AB86887-F976-4840-9382-CB4781A0109A}"/>
              </a:ext>
            </a:extLst>
          </p:cNvPr>
          <p:cNvPicPr>
            <a:picLocks noChangeAspect="1"/>
          </p:cNvPicPr>
          <p:nvPr/>
        </p:nvPicPr>
        <p:blipFill>
          <a:blip r:embed="rId5"/>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280370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757338" y="1245745"/>
            <a:ext cx="1267971" cy="175433"/>
          </a:xfrm>
          <a:prstGeom prst="rect">
            <a:avLst/>
          </a:prstGeom>
        </p:spPr>
        <p:txBody>
          <a:bodyPr wrap="square">
            <a:spAutoFit/>
          </a:bodyPr>
          <a:lstStyle/>
          <a:p>
            <a:pPr marL="115729" indent="-115729">
              <a:buFont typeface="Wingdings" charset="2"/>
              <a:buChar char="Ø"/>
            </a:pPr>
            <a:endParaRPr lang="en-US" altLang="en-US" sz="540" b="1" dirty="0">
              <a:solidFill>
                <a:srgbClr val="FF5003"/>
              </a:solidFill>
            </a:endParaRPr>
          </a:p>
        </p:txBody>
      </p:sp>
      <p:sp>
        <p:nvSpPr>
          <p:cNvPr id="23" name="Rectangle 22"/>
          <p:cNvSpPr/>
          <p:nvPr/>
        </p:nvSpPr>
        <p:spPr>
          <a:xfrm>
            <a:off x="6250953" y="2792449"/>
            <a:ext cx="2148794" cy="701731"/>
          </a:xfrm>
          <a:prstGeom prst="rect">
            <a:avLst/>
          </a:prstGeom>
        </p:spPr>
        <p:txBody>
          <a:bodyPr wrap="square">
            <a:spAutoFit/>
          </a:bodyPr>
          <a:lstStyle/>
          <a:p>
            <a:pPr marL="171450" indent="-171450">
              <a:buFont typeface="Arial" panose="020B0604020202020204" pitchFamily="34" charset="0"/>
              <a:buChar char="•"/>
            </a:pPr>
            <a:r>
              <a:rPr lang="en-US" altLang="en-US" sz="990" dirty="0"/>
              <a:t>Legacy Software Libraries</a:t>
            </a:r>
          </a:p>
          <a:p>
            <a:pPr marL="171450" indent="-171450">
              <a:buFont typeface="Arial" panose="020B0604020202020204" pitchFamily="34" charset="0"/>
              <a:buChar char="•"/>
            </a:pPr>
            <a:r>
              <a:rPr lang="en-US" altLang="en-US" sz="990" dirty="0"/>
              <a:t>Insecure Protocols</a:t>
            </a:r>
          </a:p>
          <a:p>
            <a:pPr marL="171450" indent="-171450">
              <a:buFont typeface="Arial" panose="020B0604020202020204" pitchFamily="34" charset="0"/>
              <a:buChar char="•"/>
            </a:pPr>
            <a:r>
              <a:rPr lang="en-US" altLang="en-US" sz="990" dirty="0"/>
              <a:t>Insecure Configuration</a:t>
            </a:r>
          </a:p>
          <a:p>
            <a:pPr marL="171450" indent="-171450">
              <a:buFont typeface="Arial" panose="020B0604020202020204" pitchFamily="34" charset="0"/>
              <a:buChar char="•"/>
            </a:pPr>
            <a:r>
              <a:rPr lang="en-US" altLang="en-US" sz="990" dirty="0"/>
              <a:t>Poor Development Practices</a:t>
            </a:r>
          </a:p>
        </p:txBody>
      </p:sp>
      <p:sp>
        <p:nvSpPr>
          <p:cNvPr id="38" name="Text Box 13"/>
          <p:cNvSpPr txBox="1">
            <a:spLocks noChangeArrowheads="1"/>
          </p:cNvSpPr>
          <p:nvPr/>
        </p:nvSpPr>
        <p:spPr bwMode="auto">
          <a:xfrm>
            <a:off x="3308856" y="4202374"/>
            <a:ext cx="2377259"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marL="171450" indent="-171450">
              <a:buFont typeface="Arial" panose="020B0604020202020204" pitchFamily="34" charset="0"/>
              <a:buChar char="•"/>
            </a:pPr>
            <a:r>
              <a:rPr lang="en-US" altLang="en-US" sz="990" dirty="0">
                <a:latin typeface="+mn-lt"/>
                <a:ea typeface="+mn-ea"/>
              </a:rPr>
              <a:t>Limited Security Testing Scope</a:t>
            </a:r>
          </a:p>
          <a:p>
            <a:pPr marL="171450" indent="-171450">
              <a:buFont typeface="Arial" panose="020B0604020202020204" pitchFamily="34" charset="0"/>
              <a:buChar char="•"/>
            </a:pPr>
            <a:r>
              <a:rPr lang="en-US" altLang="en-US" sz="990" dirty="0">
                <a:latin typeface="+mn-lt"/>
                <a:ea typeface="+mn-ea"/>
              </a:rPr>
              <a:t>Large Numbers of False Positives</a:t>
            </a:r>
          </a:p>
          <a:p>
            <a:pPr marL="171450" indent="-171450">
              <a:buFont typeface="Arial" panose="020B0604020202020204" pitchFamily="34" charset="0"/>
              <a:buChar char="•"/>
            </a:pPr>
            <a:r>
              <a:rPr lang="en-US" altLang="en-US" sz="990" dirty="0">
                <a:latin typeface="+mn-lt"/>
                <a:ea typeface="+mn-ea"/>
              </a:rPr>
              <a:t>Tool or Vendor Limitations</a:t>
            </a:r>
          </a:p>
          <a:p>
            <a:pPr marL="171450" indent="-171450">
              <a:buFont typeface="Arial" panose="020B0604020202020204" pitchFamily="34" charset="0"/>
              <a:buChar char="•"/>
            </a:pPr>
            <a:r>
              <a:rPr lang="en-US" altLang="en-US" sz="990" dirty="0">
                <a:latin typeface="+mn-lt"/>
                <a:ea typeface="+mn-ea"/>
              </a:rPr>
              <a:t>Prioritization of Fixes</a:t>
            </a:r>
          </a:p>
        </p:txBody>
      </p:sp>
      <p:grpSp>
        <p:nvGrpSpPr>
          <p:cNvPr id="12" name="Group 11"/>
          <p:cNvGrpSpPr/>
          <p:nvPr/>
        </p:nvGrpSpPr>
        <p:grpSpPr>
          <a:xfrm>
            <a:off x="2581227" y="790493"/>
            <a:ext cx="3625926" cy="3290017"/>
            <a:chOff x="2114502" y="1038401"/>
            <a:chExt cx="4133898" cy="3945330"/>
          </a:xfrm>
        </p:grpSpPr>
        <p:grpSp>
          <p:nvGrpSpPr>
            <p:cNvPr id="9" name="Group 8"/>
            <p:cNvGrpSpPr/>
            <p:nvPr/>
          </p:nvGrpSpPr>
          <p:grpSpPr>
            <a:xfrm>
              <a:off x="2251608" y="1066838"/>
              <a:ext cx="3929783" cy="3916893"/>
              <a:chOff x="2044700" y="342900"/>
              <a:chExt cx="5092700" cy="5095875"/>
            </a:xfrm>
            <a:effectLst>
              <a:outerShdw blurRad="63500" sx="102000" sy="102000" algn="ctr" rotWithShape="0">
                <a:prstClr val="black">
                  <a:alpha val="40000"/>
                </a:prstClr>
              </a:outerShdw>
            </a:effectLst>
          </p:grpSpPr>
          <p:sp>
            <p:nvSpPr>
              <p:cNvPr id="4" name="Freeform 3"/>
              <p:cNvSpPr>
                <a:spLocks/>
              </p:cNvSpPr>
              <p:nvPr/>
            </p:nvSpPr>
            <p:spPr bwMode="auto">
              <a:xfrm>
                <a:off x="4591050" y="342900"/>
                <a:ext cx="2419350" cy="2489200"/>
              </a:xfrm>
              <a:custGeom>
                <a:avLst/>
                <a:gdLst>
                  <a:gd name="T0" fmla="*/ 2419350 w 1524"/>
                  <a:gd name="T1" fmla="*/ 1762125 h 1568"/>
                  <a:gd name="T2" fmla="*/ 2349500 w 1524"/>
                  <a:gd name="T3" fmla="*/ 1574800 h 1568"/>
                  <a:gd name="T4" fmla="*/ 2266950 w 1524"/>
                  <a:gd name="T5" fmla="*/ 1393825 h 1568"/>
                  <a:gd name="T6" fmla="*/ 2171700 w 1524"/>
                  <a:gd name="T7" fmla="*/ 1219200 h 1568"/>
                  <a:gd name="T8" fmla="*/ 2060575 w 1524"/>
                  <a:gd name="T9" fmla="*/ 1057275 h 1568"/>
                  <a:gd name="T10" fmla="*/ 1939925 w 1524"/>
                  <a:gd name="T11" fmla="*/ 901700 h 1568"/>
                  <a:gd name="T12" fmla="*/ 1806575 w 1524"/>
                  <a:gd name="T13" fmla="*/ 755650 h 1568"/>
                  <a:gd name="T14" fmla="*/ 1663700 w 1524"/>
                  <a:gd name="T15" fmla="*/ 622300 h 1568"/>
                  <a:gd name="T16" fmla="*/ 1511300 w 1524"/>
                  <a:gd name="T17" fmla="*/ 498475 h 1568"/>
                  <a:gd name="T18" fmla="*/ 1349375 w 1524"/>
                  <a:gd name="T19" fmla="*/ 387350 h 1568"/>
                  <a:gd name="T20" fmla="*/ 1177925 w 1524"/>
                  <a:gd name="T21" fmla="*/ 288925 h 1568"/>
                  <a:gd name="T22" fmla="*/ 996950 w 1524"/>
                  <a:gd name="T23" fmla="*/ 203200 h 1568"/>
                  <a:gd name="T24" fmla="*/ 809625 w 1524"/>
                  <a:gd name="T25" fmla="*/ 133350 h 1568"/>
                  <a:gd name="T26" fmla="*/ 615950 w 1524"/>
                  <a:gd name="T27" fmla="*/ 76200 h 1568"/>
                  <a:gd name="T28" fmla="*/ 415925 w 1524"/>
                  <a:gd name="T29" fmla="*/ 34925 h 1568"/>
                  <a:gd name="T30" fmla="*/ 209550 w 1524"/>
                  <a:gd name="T31" fmla="*/ 9525 h 1568"/>
                  <a:gd name="T32" fmla="*/ 0 w 1524"/>
                  <a:gd name="T33" fmla="*/ 0 h 1568"/>
                  <a:gd name="T34" fmla="*/ 596900 w 1524"/>
                  <a:gd name="T35" fmla="*/ 508000 h 1568"/>
                  <a:gd name="T36" fmla="*/ 0 w 1524"/>
                  <a:gd name="T37" fmla="*/ 1016000 h 1568"/>
                  <a:gd name="T38" fmla="*/ 0 w 1524"/>
                  <a:gd name="T39" fmla="*/ 1016000 h 1568"/>
                  <a:gd name="T40" fmla="*/ 127000 w 1524"/>
                  <a:gd name="T41" fmla="*/ 1022350 h 1568"/>
                  <a:gd name="T42" fmla="*/ 250825 w 1524"/>
                  <a:gd name="T43" fmla="*/ 1038225 h 1568"/>
                  <a:gd name="T44" fmla="*/ 371475 w 1524"/>
                  <a:gd name="T45" fmla="*/ 1060450 h 1568"/>
                  <a:gd name="T46" fmla="*/ 485775 w 1524"/>
                  <a:gd name="T47" fmla="*/ 1095375 h 1568"/>
                  <a:gd name="T48" fmla="*/ 600075 w 1524"/>
                  <a:gd name="T49" fmla="*/ 1139825 h 1568"/>
                  <a:gd name="T50" fmla="*/ 708025 w 1524"/>
                  <a:gd name="T51" fmla="*/ 1190625 h 1568"/>
                  <a:gd name="T52" fmla="*/ 809625 w 1524"/>
                  <a:gd name="T53" fmla="*/ 1250950 h 1568"/>
                  <a:gd name="T54" fmla="*/ 908050 w 1524"/>
                  <a:gd name="T55" fmla="*/ 1317625 h 1568"/>
                  <a:gd name="T56" fmla="*/ 1000125 w 1524"/>
                  <a:gd name="T57" fmla="*/ 1390650 h 1568"/>
                  <a:gd name="T58" fmla="*/ 1085850 w 1524"/>
                  <a:gd name="T59" fmla="*/ 1470025 h 1568"/>
                  <a:gd name="T60" fmla="*/ 1165225 w 1524"/>
                  <a:gd name="T61" fmla="*/ 1558925 h 1568"/>
                  <a:gd name="T62" fmla="*/ 1238250 w 1524"/>
                  <a:gd name="T63" fmla="*/ 1651000 h 1568"/>
                  <a:gd name="T64" fmla="*/ 1304925 w 1524"/>
                  <a:gd name="T65" fmla="*/ 1749425 h 1568"/>
                  <a:gd name="T66" fmla="*/ 1362075 w 1524"/>
                  <a:gd name="T67" fmla="*/ 1854200 h 1568"/>
                  <a:gd name="T68" fmla="*/ 1409700 w 1524"/>
                  <a:gd name="T69" fmla="*/ 1965325 h 1568"/>
                  <a:gd name="T70" fmla="*/ 1450975 w 1524"/>
                  <a:gd name="T71" fmla="*/ 2076450 h 1568"/>
                  <a:gd name="T72" fmla="*/ 2120900 w 1524"/>
                  <a:gd name="T73" fmla="*/ 2489200 h 1568"/>
                  <a:gd name="T74" fmla="*/ 2419350 w 1524"/>
                  <a:gd name="T75" fmla="*/ 1762125 h 15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4" h="1568">
                    <a:moveTo>
                      <a:pt x="1524" y="1110"/>
                    </a:moveTo>
                    <a:lnTo>
                      <a:pt x="1524" y="1110"/>
                    </a:lnTo>
                    <a:lnTo>
                      <a:pt x="1504" y="1050"/>
                    </a:lnTo>
                    <a:lnTo>
                      <a:pt x="1480" y="992"/>
                    </a:lnTo>
                    <a:lnTo>
                      <a:pt x="1456" y="934"/>
                    </a:lnTo>
                    <a:lnTo>
                      <a:pt x="1428" y="878"/>
                    </a:lnTo>
                    <a:lnTo>
                      <a:pt x="1398" y="822"/>
                    </a:lnTo>
                    <a:lnTo>
                      <a:pt x="1368" y="768"/>
                    </a:lnTo>
                    <a:lnTo>
                      <a:pt x="1334" y="716"/>
                    </a:lnTo>
                    <a:lnTo>
                      <a:pt x="1298" y="666"/>
                    </a:lnTo>
                    <a:lnTo>
                      <a:pt x="1262" y="616"/>
                    </a:lnTo>
                    <a:lnTo>
                      <a:pt x="1222" y="568"/>
                    </a:lnTo>
                    <a:lnTo>
                      <a:pt x="1182" y="522"/>
                    </a:lnTo>
                    <a:lnTo>
                      <a:pt x="1138" y="476"/>
                    </a:lnTo>
                    <a:lnTo>
                      <a:pt x="1094" y="432"/>
                    </a:lnTo>
                    <a:lnTo>
                      <a:pt x="1048" y="392"/>
                    </a:lnTo>
                    <a:lnTo>
                      <a:pt x="1000" y="352"/>
                    </a:lnTo>
                    <a:lnTo>
                      <a:pt x="952" y="314"/>
                    </a:lnTo>
                    <a:lnTo>
                      <a:pt x="902" y="278"/>
                    </a:lnTo>
                    <a:lnTo>
                      <a:pt x="850" y="244"/>
                    </a:lnTo>
                    <a:lnTo>
                      <a:pt x="796" y="212"/>
                    </a:lnTo>
                    <a:lnTo>
                      <a:pt x="742" y="182"/>
                    </a:lnTo>
                    <a:lnTo>
                      <a:pt x="686" y="154"/>
                    </a:lnTo>
                    <a:lnTo>
                      <a:pt x="628" y="128"/>
                    </a:lnTo>
                    <a:lnTo>
                      <a:pt x="570" y="104"/>
                    </a:lnTo>
                    <a:lnTo>
                      <a:pt x="510" y="84"/>
                    </a:lnTo>
                    <a:lnTo>
                      <a:pt x="450" y="64"/>
                    </a:lnTo>
                    <a:lnTo>
                      <a:pt x="388" y="48"/>
                    </a:lnTo>
                    <a:lnTo>
                      <a:pt x="326" y="34"/>
                    </a:lnTo>
                    <a:lnTo>
                      <a:pt x="262" y="22"/>
                    </a:lnTo>
                    <a:lnTo>
                      <a:pt x="198" y="12"/>
                    </a:lnTo>
                    <a:lnTo>
                      <a:pt x="132" y="6"/>
                    </a:lnTo>
                    <a:lnTo>
                      <a:pt x="66" y="2"/>
                    </a:lnTo>
                    <a:lnTo>
                      <a:pt x="0" y="0"/>
                    </a:lnTo>
                    <a:lnTo>
                      <a:pt x="376" y="320"/>
                    </a:lnTo>
                    <a:lnTo>
                      <a:pt x="188" y="480"/>
                    </a:lnTo>
                    <a:lnTo>
                      <a:pt x="0" y="640"/>
                    </a:lnTo>
                    <a:lnTo>
                      <a:pt x="40" y="642"/>
                    </a:lnTo>
                    <a:lnTo>
                      <a:pt x="80" y="644"/>
                    </a:lnTo>
                    <a:lnTo>
                      <a:pt x="118" y="648"/>
                    </a:lnTo>
                    <a:lnTo>
                      <a:pt x="158" y="654"/>
                    </a:lnTo>
                    <a:lnTo>
                      <a:pt x="196" y="660"/>
                    </a:lnTo>
                    <a:lnTo>
                      <a:pt x="234" y="668"/>
                    </a:lnTo>
                    <a:lnTo>
                      <a:pt x="270" y="678"/>
                    </a:lnTo>
                    <a:lnTo>
                      <a:pt x="306" y="690"/>
                    </a:lnTo>
                    <a:lnTo>
                      <a:pt x="342" y="704"/>
                    </a:lnTo>
                    <a:lnTo>
                      <a:pt x="378" y="718"/>
                    </a:lnTo>
                    <a:lnTo>
                      <a:pt x="412" y="732"/>
                    </a:lnTo>
                    <a:lnTo>
                      <a:pt x="446" y="750"/>
                    </a:lnTo>
                    <a:lnTo>
                      <a:pt x="478" y="768"/>
                    </a:lnTo>
                    <a:lnTo>
                      <a:pt x="510" y="788"/>
                    </a:lnTo>
                    <a:lnTo>
                      <a:pt x="542" y="808"/>
                    </a:lnTo>
                    <a:lnTo>
                      <a:pt x="572" y="830"/>
                    </a:lnTo>
                    <a:lnTo>
                      <a:pt x="602" y="852"/>
                    </a:lnTo>
                    <a:lnTo>
                      <a:pt x="630" y="876"/>
                    </a:lnTo>
                    <a:lnTo>
                      <a:pt x="658" y="900"/>
                    </a:lnTo>
                    <a:lnTo>
                      <a:pt x="684" y="926"/>
                    </a:lnTo>
                    <a:lnTo>
                      <a:pt x="710" y="954"/>
                    </a:lnTo>
                    <a:lnTo>
                      <a:pt x="734" y="982"/>
                    </a:lnTo>
                    <a:lnTo>
                      <a:pt x="758" y="1010"/>
                    </a:lnTo>
                    <a:lnTo>
                      <a:pt x="780" y="1040"/>
                    </a:lnTo>
                    <a:lnTo>
                      <a:pt x="802" y="1072"/>
                    </a:lnTo>
                    <a:lnTo>
                      <a:pt x="822" y="1102"/>
                    </a:lnTo>
                    <a:lnTo>
                      <a:pt x="840" y="1136"/>
                    </a:lnTo>
                    <a:lnTo>
                      <a:pt x="858" y="1168"/>
                    </a:lnTo>
                    <a:lnTo>
                      <a:pt x="874" y="1202"/>
                    </a:lnTo>
                    <a:lnTo>
                      <a:pt x="888" y="1238"/>
                    </a:lnTo>
                    <a:lnTo>
                      <a:pt x="902" y="1272"/>
                    </a:lnTo>
                    <a:lnTo>
                      <a:pt x="914" y="1308"/>
                    </a:lnTo>
                    <a:lnTo>
                      <a:pt x="1126" y="1438"/>
                    </a:lnTo>
                    <a:lnTo>
                      <a:pt x="1336" y="1568"/>
                    </a:lnTo>
                    <a:lnTo>
                      <a:pt x="1430" y="1338"/>
                    </a:lnTo>
                    <a:lnTo>
                      <a:pt x="1524" y="1110"/>
                    </a:lnTo>
                    <a:close/>
                  </a:path>
                </a:pathLst>
              </a:custGeom>
              <a:solidFill>
                <a:schemeClr val="tx1">
                  <a:lumMod val="40000"/>
                  <a:lumOff val="60000"/>
                </a:schemeClr>
              </a:solidFill>
              <a:ln w="19050" cmpd="sng">
                <a:solidFill>
                  <a:schemeClr val="bg1"/>
                </a:solidFill>
                <a:prstDash val="solid"/>
                <a:round/>
                <a:headEnd/>
                <a:tailEnd/>
              </a:ln>
            </p:spPr>
            <p:txBody>
              <a:bodyPr/>
              <a:lstStyle/>
              <a:p>
                <a:pPr defTabSz="740664" eaLnBrk="0" hangingPunct="0">
                  <a:defRPr/>
                </a:pPr>
                <a:endParaRPr lang="en-GB" sz="1458" kern="0" dirty="0">
                  <a:solidFill>
                    <a:srgbClr val="2E4C6B"/>
                  </a:solidFill>
                  <a:cs typeface="Arial" panose="020B0604020202020204" pitchFamily="34" charset="0"/>
                </a:endParaRPr>
              </a:p>
            </p:txBody>
          </p:sp>
          <p:sp>
            <p:nvSpPr>
              <p:cNvPr id="5" name="Freeform 4"/>
              <p:cNvSpPr>
                <a:spLocks/>
              </p:cNvSpPr>
              <p:nvPr/>
            </p:nvSpPr>
            <p:spPr bwMode="auto">
              <a:xfrm>
                <a:off x="2908300" y="4124325"/>
                <a:ext cx="3178175" cy="1314450"/>
              </a:xfrm>
              <a:custGeom>
                <a:avLst/>
                <a:gdLst>
                  <a:gd name="T0" fmla="*/ 184150 w 2002"/>
                  <a:gd name="T1" fmla="*/ 822325 h 828"/>
                  <a:gd name="T2" fmla="*/ 352425 w 2002"/>
                  <a:gd name="T3" fmla="*/ 936625 h 828"/>
                  <a:gd name="T4" fmla="*/ 527050 w 2002"/>
                  <a:gd name="T5" fmla="*/ 1031875 h 828"/>
                  <a:gd name="T6" fmla="*/ 704850 w 2002"/>
                  <a:gd name="T7" fmla="*/ 1117600 h 828"/>
                  <a:gd name="T8" fmla="*/ 889000 w 2002"/>
                  <a:gd name="T9" fmla="*/ 1184275 h 828"/>
                  <a:gd name="T10" fmla="*/ 1079500 w 2002"/>
                  <a:gd name="T11" fmla="*/ 1241425 h 828"/>
                  <a:gd name="T12" fmla="*/ 1273175 w 2002"/>
                  <a:gd name="T13" fmla="*/ 1279525 h 828"/>
                  <a:gd name="T14" fmla="*/ 1466850 w 2002"/>
                  <a:gd name="T15" fmla="*/ 1304925 h 828"/>
                  <a:gd name="T16" fmla="*/ 1663700 w 2002"/>
                  <a:gd name="T17" fmla="*/ 1314450 h 828"/>
                  <a:gd name="T18" fmla="*/ 1860550 w 2002"/>
                  <a:gd name="T19" fmla="*/ 1308100 h 828"/>
                  <a:gd name="T20" fmla="*/ 2057400 w 2002"/>
                  <a:gd name="T21" fmla="*/ 1285875 h 828"/>
                  <a:gd name="T22" fmla="*/ 2254250 w 2002"/>
                  <a:gd name="T23" fmla="*/ 1250950 h 828"/>
                  <a:gd name="T24" fmla="*/ 2444750 w 2002"/>
                  <a:gd name="T25" fmla="*/ 1196975 h 828"/>
                  <a:gd name="T26" fmla="*/ 2635250 w 2002"/>
                  <a:gd name="T27" fmla="*/ 1130300 h 828"/>
                  <a:gd name="T28" fmla="*/ 2822575 w 2002"/>
                  <a:gd name="T29" fmla="*/ 1044575 h 828"/>
                  <a:gd name="T30" fmla="*/ 3003550 w 2002"/>
                  <a:gd name="T31" fmla="*/ 942975 h 828"/>
                  <a:gd name="T32" fmla="*/ 3178175 w 2002"/>
                  <a:gd name="T33" fmla="*/ 828675 h 828"/>
                  <a:gd name="T34" fmla="*/ 2397125 w 2002"/>
                  <a:gd name="T35" fmla="*/ 768350 h 828"/>
                  <a:gd name="T36" fmla="*/ 2581275 w 2002"/>
                  <a:gd name="T37" fmla="*/ 6350 h 828"/>
                  <a:gd name="T38" fmla="*/ 2581275 w 2002"/>
                  <a:gd name="T39" fmla="*/ 6350 h 828"/>
                  <a:gd name="T40" fmla="*/ 2476500 w 2002"/>
                  <a:gd name="T41" fmla="*/ 76200 h 828"/>
                  <a:gd name="T42" fmla="*/ 2368550 w 2002"/>
                  <a:gd name="T43" fmla="*/ 136525 h 828"/>
                  <a:gd name="T44" fmla="*/ 2254250 w 2002"/>
                  <a:gd name="T45" fmla="*/ 187325 h 828"/>
                  <a:gd name="T46" fmla="*/ 2139950 w 2002"/>
                  <a:gd name="T47" fmla="*/ 228600 h 828"/>
                  <a:gd name="T48" fmla="*/ 2025650 w 2002"/>
                  <a:gd name="T49" fmla="*/ 260350 h 828"/>
                  <a:gd name="T50" fmla="*/ 1908175 w 2002"/>
                  <a:gd name="T51" fmla="*/ 282575 h 828"/>
                  <a:gd name="T52" fmla="*/ 1787525 w 2002"/>
                  <a:gd name="T53" fmla="*/ 292100 h 828"/>
                  <a:gd name="T54" fmla="*/ 1670050 w 2002"/>
                  <a:gd name="T55" fmla="*/ 298450 h 828"/>
                  <a:gd name="T56" fmla="*/ 1552575 w 2002"/>
                  <a:gd name="T57" fmla="*/ 292100 h 828"/>
                  <a:gd name="T58" fmla="*/ 1435100 w 2002"/>
                  <a:gd name="T59" fmla="*/ 276225 h 828"/>
                  <a:gd name="T60" fmla="*/ 1320800 w 2002"/>
                  <a:gd name="T61" fmla="*/ 254000 h 828"/>
                  <a:gd name="T62" fmla="*/ 1206500 w 2002"/>
                  <a:gd name="T63" fmla="*/ 219075 h 828"/>
                  <a:gd name="T64" fmla="*/ 1095375 w 2002"/>
                  <a:gd name="T65" fmla="*/ 177800 h 828"/>
                  <a:gd name="T66" fmla="*/ 987425 w 2002"/>
                  <a:gd name="T67" fmla="*/ 127000 h 828"/>
                  <a:gd name="T68" fmla="*/ 882650 w 2002"/>
                  <a:gd name="T69" fmla="*/ 69850 h 828"/>
                  <a:gd name="T70" fmla="*/ 784225 w 2002"/>
                  <a:gd name="T71" fmla="*/ 0 h 828"/>
                  <a:gd name="T72" fmla="*/ 0 w 2002"/>
                  <a:gd name="T73" fmla="*/ 63500 h 828"/>
                  <a:gd name="T74" fmla="*/ 184150 w 2002"/>
                  <a:gd name="T75" fmla="*/ 822325 h 8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02" h="828">
                    <a:moveTo>
                      <a:pt x="116" y="518"/>
                    </a:moveTo>
                    <a:lnTo>
                      <a:pt x="116" y="518"/>
                    </a:lnTo>
                    <a:lnTo>
                      <a:pt x="168" y="556"/>
                    </a:lnTo>
                    <a:lnTo>
                      <a:pt x="222" y="590"/>
                    </a:lnTo>
                    <a:lnTo>
                      <a:pt x="276" y="622"/>
                    </a:lnTo>
                    <a:lnTo>
                      <a:pt x="332" y="650"/>
                    </a:lnTo>
                    <a:lnTo>
                      <a:pt x="388" y="678"/>
                    </a:lnTo>
                    <a:lnTo>
                      <a:pt x="444" y="704"/>
                    </a:lnTo>
                    <a:lnTo>
                      <a:pt x="502" y="726"/>
                    </a:lnTo>
                    <a:lnTo>
                      <a:pt x="560" y="746"/>
                    </a:lnTo>
                    <a:lnTo>
                      <a:pt x="620" y="766"/>
                    </a:lnTo>
                    <a:lnTo>
                      <a:pt x="680" y="782"/>
                    </a:lnTo>
                    <a:lnTo>
                      <a:pt x="740" y="794"/>
                    </a:lnTo>
                    <a:lnTo>
                      <a:pt x="802" y="806"/>
                    </a:lnTo>
                    <a:lnTo>
                      <a:pt x="862" y="814"/>
                    </a:lnTo>
                    <a:lnTo>
                      <a:pt x="924" y="822"/>
                    </a:lnTo>
                    <a:lnTo>
                      <a:pt x="986" y="826"/>
                    </a:lnTo>
                    <a:lnTo>
                      <a:pt x="1048" y="828"/>
                    </a:lnTo>
                    <a:lnTo>
                      <a:pt x="1110" y="826"/>
                    </a:lnTo>
                    <a:lnTo>
                      <a:pt x="1172" y="824"/>
                    </a:lnTo>
                    <a:lnTo>
                      <a:pt x="1234" y="818"/>
                    </a:lnTo>
                    <a:lnTo>
                      <a:pt x="1296" y="810"/>
                    </a:lnTo>
                    <a:lnTo>
                      <a:pt x="1358" y="800"/>
                    </a:lnTo>
                    <a:lnTo>
                      <a:pt x="1420" y="788"/>
                    </a:lnTo>
                    <a:lnTo>
                      <a:pt x="1480" y="772"/>
                    </a:lnTo>
                    <a:lnTo>
                      <a:pt x="1540" y="754"/>
                    </a:lnTo>
                    <a:lnTo>
                      <a:pt x="1600" y="734"/>
                    </a:lnTo>
                    <a:lnTo>
                      <a:pt x="1660" y="712"/>
                    </a:lnTo>
                    <a:lnTo>
                      <a:pt x="1720" y="686"/>
                    </a:lnTo>
                    <a:lnTo>
                      <a:pt x="1778" y="658"/>
                    </a:lnTo>
                    <a:lnTo>
                      <a:pt x="1836" y="628"/>
                    </a:lnTo>
                    <a:lnTo>
                      <a:pt x="1892" y="594"/>
                    </a:lnTo>
                    <a:lnTo>
                      <a:pt x="1948" y="560"/>
                    </a:lnTo>
                    <a:lnTo>
                      <a:pt x="2002" y="522"/>
                    </a:lnTo>
                    <a:lnTo>
                      <a:pt x="1510" y="484"/>
                    </a:lnTo>
                    <a:lnTo>
                      <a:pt x="1568" y="244"/>
                    </a:lnTo>
                    <a:lnTo>
                      <a:pt x="1626" y="4"/>
                    </a:lnTo>
                    <a:lnTo>
                      <a:pt x="1592" y="26"/>
                    </a:lnTo>
                    <a:lnTo>
                      <a:pt x="1560" y="48"/>
                    </a:lnTo>
                    <a:lnTo>
                      <a:pt x="1526" y="68"/>
                    </a:lnTo>
                    <a:lnTo>
                      <a:pt x="1492" y="86"/>
                    </a:lnTo>
                    <a:lnTo>
                      <a:pt x="1456" y="102"/>
                    </a:lnTo>
                    <a:lnTo>
                      <a:pt x="1420" y="118"/>
                    </a:lnTo>
                    <a:lnTo>
                      <a:pt x="1384" y="132"/>
                    </a:lnTo>
                    <a:lnTo>
                      <a:pt x="1348" y="144"/>
                    </a:lnTo>
                    <a:lnTo>
                      <a:pt x="1312" y="154"/>
                    </a:lnTo>
                    <a:lnTo>
                      <a:pt x="1276" y="164"/>
                    </a:lnTo>
                    <a:lnTo>
                      <a:pt x="1238" y="170"/>
                    </a:lnTo>
                    <a:lnTo>
                      <a:pt x="1202" y="178"/>
                    </a:lnTo>
                    <a:lnTo>
                      <a:pt x="1164" y="182"/>
                    </a:lnTo>
                    <a:lnTo>
                      <a:pt x="1126" y="184"/>
                    </a:lnTo>
                    <a:lnTo>
                      <a:pt x="1090" y="186"/>
                    </a:lnTo>
                    <a:lnTo>
                      <a:pt x="1052" y="188"/>
                    </a:lnTo>
                    <a:lnTo>
                      <a:pt x="1016" y="186"/>
                    </a:lnTo>
                    <a:lnTo>
                      <a:pt x="978" y="184"/>
                    </a:lnTo>
                    <a:lnTo>
                      <a:pt x="940" y="180"/>
                    </a:lnTo>
                    <a:lnTo>
                      <a:pt x="904" y="174"/>
                    </a:lnTo>
                    <a:lnTo>
                      <a:pt x="868" y="168"/>
                    </a:lnTo>
                    <a:lnTo>
                      <a:pt x="832" y="160"/>
                    </a:lnTo>
                    <a:lnTo>
                      <a:pt x="796" y="150"/>
                    </a:lnTo>
                    <a:lnTo>
                      <a:pt x="760" y="138"/>
                    </a:lnTo>
                    <a:lnTo>
                      <a:pt x="724" y="126"/>
                    </a:lnTo>
                    <a:lnTo>
                      <a:pt x="690" y="112"/>
                    </a:lnTo>
                    <a:lnTo>
                      <a:pt x="656" y="98"/>
                    </a:lnTo>
                    <a:lnTo>
                      <a:pt x="622" y="80"/>
                    </a:lnTo>
                    <a:lnTo>
                      <a:pt x="588" y="62"/>
                    </a:lnTo>
                    <a:lnTo>
                      <a:pt x="556" y="44"/>
                    </a:lnTo>
                    <a:lnTo>
                      <a:pt x="524" y="22"/>
                    </a:lnTo>
                    <a:lnTo>
                      <a:pt x="494" y="0"/>
                    </a:lnTo>
                    <a:lnTo>
                      <a:pt x="246" y="20"/>
                    </a:lnTo>
                    <a:lnTo>
                      <a:pt x="0" y="40"/>
                    </a:lnTo>
                    <a:lnTo>
                      <a:pt x="58" y="280"/>
                    </a:lnTo>
                    <a:lnTo>
                      <a:pt x="116" y="518"/>
                    </a:lnTo>
                    <a:close/>
                  </a:path>
                </a:pathLst>
              </a:custGeom>
              <a:solidFill>
                <a:schemeClr val="tx1">
                  <a:lumMod val="75000"/>
                </a:schemeClr>
              </a:solidFill>
              <a:ln w="19050" cmpd="sng">
                <a:solidFill>
                  <a:schemeClr val="bg1"/>
                </a:solidFill>
                <a:prstDash val="solid"/>
                <a:round/>
                <a:headEnd/>
                <a:tailEnd/>
              </a:ln>
            </p:spPr>
            <p:txBody>
              <a:bodyPr/>
              <a:lstStyle/>
              <a:p>
                <a:pPr defTabSz="740664" eaLnBrk="0" hangingPunct="0">
                  <a:defRPr/>
                </a:pPr>
                <a:endParaRPr lang="en-GB" sz="1458" kern="0" dirty="0">
                  <a:solidFill>
                    <a:srgbClr val="2E4C6B"/>
                  </a:solidFill>
                  <a:cs typeface="Arial" panose="020B0604020202020204" pitchFamily="34" charset="0"/>
                </a:endParaRPr>
              </a:p>
            </p:txBody>
          </p:sp>
          <p:sp>
            <p:nvSpPr>
              <p:cNvPr id="6" name="Freeform 5"/>
              <p:cNvSpPr>
                <a:spLocks/>
              </p:cNvSpPr>
              <p:nvPr/>
            </p:nvSpPr>
            <p:spPr bwMode="auto">
              <a:xfrm>
                <a:off x="2171700" y="342900"/>
                <a:ext cx="3019425" cy="2070100"/>
              </a:xfrm>
              <a:custGeom>
                <a:avLst/>
                <a:gdLst>
                  <a:gd name="T0" fmla="*/ 2422525 w 1902"/>
                  <a:gd name="T1" fmla="*/ 0 h 1304"/>
                  <a:gd name="T2" fmla="*/ 2222500 w 1902"/>
                  <a:gd name="T3" fmla="*/ 9525 h 1304"/>
                  <a:gd name="T4" fmla="*/ 2025650 w 1902"/>
                  <a:gd name="T5" fmla="*/ 31750 h 1304"/>
                  <a:gd name="T6" fmla="*/ 1831975 w 1902"/>
                  <a:gd name="T7" fmla="*/ 69850 h 1304"/>
                  <a:gd name="T8" fmla="*/ 1641475 w 1902"/>
                  <a:gd name="T9" fmla="*/ 120650 h 1304"/>
                  <a:gd name="T10" fmla="*/ 1457325 w 1902"/>
                  <a:gd name="T11" fmla="*/ 190500 h 1304"/>
                  <a:gd name="T12" fmla="*/ 1276350 w 1902"/>
                  <a:gd name="T13" fmla="*/ 269875 h 1304"/>
                  <a:gd name="T14" fmla="*/ 1104900 w 1902"/>
                  <a:gd name="T15" fmla="*/ 365125 h 1304"/>
                  <a:gd name="T16" fmla="*/ 939800 w 1902"/>
                  <a:gd name="T17" fmla="*/ 473075 h 1304"/>
                  <a:gd name="T18" fmla="*/ 784225 w 1902"/>
                  <a:gd name="T19" fmla="*/ 593725 h 1304"/>
                  <a:gd name="T20" fmla="*/ 638175 w 1902"/>
                  <a:gd name="T21" fmla="*/ 727075 h 1304"/>
                  <a:gd name="T22" fmla="*/ 501650 w 1902"/>
                  <a:gd name="T23" fmla="*/ 869950 h 1304"/>
                  <a:gd name="T24" fmla="*/ 374650 w 1902"/>
                  <a:gd name="T25" fmla="*/ 1028700 h 1304"/>
                  <a:gd name="T26" fmla="*/ 260350 w 1902"/>
                  <a:gd name="T27" fmla="*/ 1193800 h 1304"/>
                  <a:gd name="T28" fmla="*/ 161925 w 1902"/>
                  <a:gd name="T29" fmla="*/ 1371600 h 1304"/>
                  <a:gd name="T30" fmla="*/ 73025 w 1902"/>
                  <a:gd name="T31" fmla="*/ 1558925 h 1304"/>
                  <a:gd name="T32" fmla="*/ 0 w 1902"/>
                  <a:gd name="T33" fmla="*/ 1755775 h 1304"/>
                  <a:gd name="T34" fmla="*/ 666750 w 1902"/>
                  <a:gd name="T35" fmla="*/ 1346200 h 1304"/>
                  <a:gd name="T36" fmla="*/ 965200 w 1902"/>
                  <a:gd name="T37" fmla="*/ 2070100 h 1304"/>
                  <a:gd name="T38" fmla="*/ 965200 w 1902"/>
                  <a:gd name="T39" fmla="*/ 2070100 h 1304"/>
                  <a:gd name="T40" fmla="*/ 1009650 w 1902"/>
                  <a:gd name="T41" fmla="*/ 1952625 h 1304"/>
                  <a:gd name="T42" fmla="*/ 1063625 w 1902"/>
                  <a:gd name="T43" fmla="*/ 1838325 h 1304"/>
                  <a:gd name="T44" fmla="*/ 1123950 w 1902"/>
                  <a:gd name="T45" fmla="*/ 1733550 h 1304"/>
                  <a:gd name="T46" fmla="*/ 1190625 w 1902"/>
                  <a:gd name="T47" fmla="*/ 1631950 h 1304"/>
                  <a:gd name="T48" fmla="*/ 1266825 w 1902"/>
                  <a:gd name="T49" fmla="*/ 1539875 h 1304"/>
                  <a:gd name="T50" fmla="*/ 1349375 w 1902"/>
                  <a:gd name="T51" fmla="*/ 1450975 h 1304"/>
                  <a:gd name="T52" fmla="*/ 1438275 w 1902"/>
                  <a:gd name="T53" fmla="*/ 1371600 h 1304"/>
                  <a:gd name="T54" fmla="*/ 1530350 w 1902"/>
                  <a:gd name="T55" fmla="*/ 1298575 h 1304"/>
                  <a:gd name="T56" fmla="*/ 1631950 w 1902"/>
                  <a:gd name="T57" fmla="*/ 1235075 h 1304"/>
                  <a:gd name="T58" fmla="*/ 1733550 w 1902"/>
                  <a:gd name="T59" fmla="*/ 1177925 h 1304"/>
                  <a:gd name="T60" fmla="*/ 1841500 w 1902"/>
                  <a:gd name="T61" fmla="*/ 1130300 h 1304"/>
                  <a:gd name="T62" fmla="*/ 1952625 w 1902"/>
                  <a:gd name="T63" fmla="*/ 1089025 h 1304"/>
                  <a:gd name="T64" fmla="*/ 2066925 w 1902"/>
                  <a:gd name="T65" fmla="*/ 1057275 h 1304"/>
                  <a:gd name="T66" fmla="*/ 2184400 w 1902"/>
                  <a:gd name="T67" fmla="*/ 1035050 h 1304"/>
                  <a:gd name="T68" fmla="*/ 2301875 w 1902"/>
                  <a:gd name="T69" fmla="*/ 1022350 h 1304"/>
                  <a:gd name="T70" fmla="*/ 2422525 w 1902"/>
                  <a:gd name="T71" fmla="*/ 1016000 h 1304"/>
                  <a:gd name="T72" fmla="*/ 3019425 w 1902"/>
                  <a:gd name="T73" fmla="*/ 508000 h 1304"/>
                  <a:gd name="T74" fmla="*/ 2422525 w 1902"/>
                  <a:gd name="T75" fmla="*/ 0 h 13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2" h="1304">
                    <a:moveTo>
                      <a:pt x="1526" y="0"/>
                    </a:moveTo>
                    <a:lnTo>
                      <a:pt x="1526" y="0"/>
                    </a:lnTo>
                    <a:lnTo>
                      <a:pt x="1464" y="2"/>
                    </a:lnTo>
                    <a:lnTo>
                      <a:pt x="1400" y="6"/>
                    </a:lnTo>
                    <a:lnTo>
                      <a:pt x="1338" y="12"/>
                    </a:lnTo>
                    <a:lnTo>
                      <a:pt x="1276" y="20"/>
                    </a:lnTo>
                    <a:lnTo>
                      <a:pt x="1214" y="30"/>
                    </a:lnTo>
                    <a:lnTo>
                      <a:pt x="1154" y="44"/>
                    </a:lnTo>
                    <a:lnTo>
                      <a:pt x="1094" y="60"/>
                    </a:lnTo>
                    <a:lnTo>
                      <a:pt x="1034" y="76"/>
                    </a:lnTo>
                    <a:lnTo>
                      <a:pt x="974" y="96"/>
                    </a:lnTo>
                    <a:lnTo>
                      <a:pt x="918" y="120"/>
                    </a:lnTo>
                    <a:lnTo>
                      <a:pt x="860" y="144"/>
                    </a:lnTo>
                    <a:lnTo>
                      <a:pt x="804" y="170"/>
                    </a:lnTo>
                    <a:lnTo>
                      <a:pt x="750" y="200"/>
                    </a:lnTo>
                    <a:lnTo>
                      <a:pt x="696" y="230"/>
                    </a:lnTo>
                    <a:lnTo>
                      <a:pt x="644" y="264"/>
                    </a:lnTo>
                    <a:lnTo>
                      <a:pt x="592" y="298"/>
                    </a:lnTo>
                    <a:lnTo>
                      <a:pt x="542" y="336"/>
                    </a:lnTo>
                    <a:lnTo>
                      <a:pt x="494" y="374"/>
                    </a:lnTo>
                    <a:lnTo>
                      <a:pt x="448" y="416"/>
                    </a:lnTo>
                    <a:lnTo>
                      <a:pt x="402" y="458"/>
                    </a:lnTo>
                    <a:lnTo>
                      <a:pt x="358" y="502"/>
                    </a:lnTo>
                    <a:lnTo>
                      <a:pt x="316" y="548"/>
                    </a:lnTo>
                    <a:lnTo>
                      <a:pt x="276" y="598"/>
                    </a:lnTo>
                    <a:lnTo>
                      <a:pt x="236" y="648"/>
                    </a:lnTo>
                    <a:lnTo>
                      <a:pt x="200" y="698"/>
                    </a:lnTo>
                    <a:lnTo>
                      <a:pt x="164" y="752"/>
                    </a:lnTo>
                    <a:lnTo>
                      <a:pt x="132" y="808"/>
                    </a:lnTo>
                    <a:lnTo>
                      <a:pt x="102" y="864"/>
                    </a:lnTo>
                    <a:lnTo>
                      <a:pt x="72" y="922"/>
                    </a:lnTo>
                    <a:lnTo>
                      <a:pt x="46" y="982"/>
                    </a:lnTo>
                    <a:lnTo>
                      <a:pt x="22" y="1044"/>
                    </a:lnTo>
                    <a:lnTo>
                      <a:pt x="0" y="1106"/>
                    </a:lnTo>
                    <a:lnTo>
                      <a:pt x="420" y="848"/>
                    </a:lnTo>
                    <a:lnTo>
                      <a:pt x="514" y="1076"/>
                    </a:lnTo>
                    <a:lnTo>
                      <a:pt x="608" y="1304"/>
                    </a:lnTo>
                    <a:lnTo>
                      <a:pt x="622" y="1266"/>
                    </a:lnTo>
                    <a:lnTo>
                      <a:pt x="636" y="1230"/>
                    </a:lnTo>
                    <a:lnTo>
                      <a:pt x="652" y="1194"/>
                    </a:lnTo>
                    <a:lnTo>
                      <a:pt x="670" y="1158"/>
                    </a:lnTo>
                    <a:lnTo>
                      <a:pt x="688" y="1124"/>
                    </a:lnTo>
                    <a:lnTo>
                      <a:pt x="708" y="1092"/>
                    </a:lnTo>
                    <a:lnTo>
                      <a:pt x="728" y="1060"/>
                    </a:lnTo>
                    <a:lnTo>
                      <a:pt x="750" y="1028"/>
                    </a:lnTo>
                    <a:lnTo>
                      <a:pt x="774" y="998"/>
                    </a:lnTo>
                    <a:lnTo>
                      <a:pt x="798" y="970"/>
                    </a:lnTo>
                    <a:lnTo>
                      <a:pt x="824" y="942"/>
                    </a:lnTo>
                    <a:lnTo>
                      <a:pt x="850" y="914"/>
                    </a:lnTo>
                    <a:lnTo>
                      <a:pt x="878" y="888"/>
                    </a:lnTo>
                    <a:lnTo>
                      <a:pt x="906" y="864"/>
                    </a:lnTo>
                    <a:lnTo>
                      <a:pt x="934" y="840"/>
                    </a:lnTo>
                    <a:lnTo>
                      <a:pt x="964" y="818"/>
                    </a:lnTo>
                    <a:lnTo>
                      <a:pt x="996" y="798"/>
                    </a:lnTo>
                    <a:lnTo>
                      <a:pt x="1028" y="778"/>
                    </a:lnTo>
                    <a:lnTo>
                      <a:pt x="1060" y="760"/>
                    </a:lnTo>
                    <a:lnTo>
                      <a:pt x="1092" y="742"/>
                    </a:lnTo>
                    <a:lnTo>
                      <a:pt x="1126" y="726"/>
                    </a:lnTo>
                    <a:lnTo>
                      <a:pt x="1160" y="712"/>
                    </a:lnTo>
                    <a:lnTo>
                      <a:pt x="1194" y="698"/>
                    </a:lnTo>
                    <a:lnTo>
                      <a:pt x="1230" y="686"/>
                    </a:lnTo>
                    <a:lnTo>
                      <a:pt x="1266" y="676"/>
                    </a:lnTo>
                    <a:lnTo>
                      <a:pt x="1302" y="666"/>
                    </a:lnTo>
                    <a:lnTo>
                      <a:pt x="1338" y="658"/>
                    </a:lnTo>
                    <a:lnTo>
                      <a:pt x="1376" y="652"/>
                    </a:lnTo>
                    <a:lnTo>
                      <a:pt x="1414" y="646"/>
                    </a:lnTo>
                    <a:lnTo>
                      <a:pt x="1450" y="644"/>
                    </a:lnTo>
                    <a:lnTo>
                      <a:pt x="1488" y="642"/>
                    </a:lnTo>
                    <a:lnTo>
                      <a:pt x="1526" y="640"/>
                    </a:lnTo>
                    <a:lnTo>
                      <a:pt x="1714" y="480"/>
                    </a:lnTo>
                    <a:lnTo>
                      <a:pt x="1902" y="320"/>
                    </a:lnTo>
                    <a:lnTo>
                      <a:pt x="1714" y="160"/>
                    </a:lnTo>
                    <a:lnTo>
                      <a:pt x="1526" y="0"/>
                    </a:lnTo>
                    <a:close/>
                  </a:path>
                </a:pathLst>
              </a:custGeom>
              <a:solidFill>
                <a:schemeClr val="tx1">
                  <a:lumMod val="20000"/>
                  <a:lumOff val="80000"/>
                </a:schemeClr>
              </a:solidFill>
              <a:ln w="19050" cmpd="sng">
                <a:solidFill>
                  <a:schemeClr val="bg1"/>
                </a:solidFill>
                <a:prstDash val="solid"/>
                <a:round/>
                <a:headEnd/>
                <a:tailEnd/>
              </a:ln>
            </p:spPr>
            <p:txBody>
              <a:bodyPr/>
              <a:lstStyle/>
              <a:p>
                <a:pPr defTabSz="740664" eaLnBrk="0" hangingPunct="0">
                  <a:defRPr/>
                </a:pPr>
                <a:endParaRPr lang="en-GB" sz="1458" kern="0" dirty="0">
                  <a:solidFill>
                    <a:srgbClr val="2E4C6B"/>
                  </a:solidFill>
                  <a:cs typeface="Arial" panose="020B0604020202020204" pitchFamily="34" charset="0"/>
                </a:endParaRPr>
              </a:p>
            </p:txBody>
          </p:sp>
          <p:sp>
            <p:nvSpPr>
              <p:cNvPr id="7" name="Freeform 6"/>
              <p:cNvSpPr>
                <a:spLocks/>
              </p:cNvSpPr>
              <p:nvPr/>
            </p:nvSpPr>
            <p:spPr bwMode="auto">
              <a:xfrm>
                <a:off x="2044700" y="1689100"/>
                <a:ext cx="1644650" cy="3257550"/>
              </a:xfrm>
              <a:custGeom>
                <a:avLst/>
                <a:gdLst>
                  <a:gd name="T0" fmla="*/ 127000 w 1036"/>
                  <a:gd name="T1" fmla="*/ 412750 h 2052"/>
                  <a:gd name="T2" fmla="*/ 73025 w 1036"/>
                  <a:gd name="T3" fmla="*/ 603250 h 2052"/>
                  <a:gd name="T4" fmla="*/ 34925 w 1036"/>
                  <a:gd name="T5" fmla="*/ 800100 h 2052"/>
                  <a:gd name="T6" fmla="*/ 9525 w 1036"/>
                  <a:gd name="T7" fmla="*/ 996950 h 2052"/>
                  <a:gd name="T8" fmla="*/ 0 w 1036"/>
                  <a:gd name="T9" fmla="*/ 1193800 h 2052"/>
                  <a:gd name="T10" fmla="*/ 9525 w 1036"/>
                  <a:gd name="T11" fmla="*/ 1390650 h 2052"/>
                  <a:gd name="T12" fmla="*/ 31750 w 1036"/>
                  <a:gd name="T13" fmla="*/ 1584325 h 2052"/>
                  <a:gd name="T14" fmla="*/ 66675 w 1036"/>
                  <a:gd name="T15" fmla="*/ 1778000 h 2052"/>
                  <a:gd name="T16" fmla="*/ 117475 w 1036"/>
                  <a:gd name="T17" fmla="*/ 1968500 h 2052"/>
                  <a:gd name="T18" fmla="*/ 184150 w 1036"/>
                  <a:gd name="T19" fmla="*/ 2152650 h 2052"/>
                  <a:gd name="T20" fmla="*/ 266700 w 1036"/>
                  <a:gd name="T21" fmla="*/ 2333625 h 2052"/>
                  <a:gd name="T22" fmla="*/ 361950 w 1036"/>
                  <a:gd name="T23" fmla="*/ 2508250 h 2052"/>
                  <a:gd name="T24" fmla="*/ 469900 w 1036"/>
                  <a:gd name="T25" fmla="*/ 2676525 h 2052"/>
                  <a:gd name="T26" fmla="*/ 593725 w 1036"/>
                  <a:gd name="T27" fmla="*/ 2835275 h 2052"/>
                  <a:gd name="T28" fmla="*/ 733425 w 1036"/>
                  <a:gd name="T29" fmla="*/ 2987675 h 2052"/>
                  <a:gd name="T30" fmla="*/ 882650 w 1036"/>
                  <a:gd name="T31" fmla="*/ 3127375 h 2052"/>
                  <a:gd name="T32" fmla="*/ 1047750 w 1036"/>
                  <a:gd name="T33" fmla="*/ 3257550 h 2052"/>
                  <a:gd name="T34" fmla="*/ 863600 w 1036"/>
                  <a:gd name="T35" fmla="*/ 2498725 h 2052"/>
                  <a:gd name="T36" fmla="*/ 1644650 w 1036"/>
                  <a:gd name="T37" fmla="*/ 2438400 h 2052"/>
                  <a:gd name="T38" fmla="*/ 1644650 w 1036"/>
                  <a:gd name="T39" fmla="*/ 2438400 h 2052"/>
                  <a:gd name="T40" fmla="*/ 1546225 w 1036"/>
                  <a:gd name="T41" fmla="*/ 2359025 h 2052"/>
                  <a:gd name="T42" fmla="*/ 1457325 w 1036"/>
                  <a:gd name="T43" fmla="*/ 2273300 h 2052"/>
                  <a:gd name="T44" fmla="*/ 1374775 w 1036"/>
                  <a:gd name="T45" fmla="*/ 2184400 h 2052"/>
                  <a:gd name="T46" fmla="*/ 1298575 w 1036"/>
                  <a:gd name="T47" fmla="*/ 2085975 h 2052"/>
                  <a:gd name="T48" fmla="*/ 1231900 w 1036"/>
                  <a:gd name="T49" fmla="*/ 1987550 h 2052"/>
                  <a:gd name="T50" fmla="*/ 1174750 w 1036"/>
                  <a:gd name="T51" fmla="*/ 1882775 h 2052"/>
                  <a:gd name="T52" fmla="*/ 1127125 w 1036"/>
                  <a:gd name="T53" fmla="*/ 1771650 h 2052"/>
                  <a:gd name="T54" fmla="*/ 1089025 w 1036"/>
                  <a:gd name="T55" fmla="*/ 1660525 h 2052"/>
                  <a:gd name="T56" fmla="*/ 1057275 w 1036"/>
                  <a:gd name="T57" fmla="*/ 1546225 h 2052"/>
                  <a:gd name="T58" fmla="*/ 1035050 w 1036"/>
                  <a:gd name="T59" fmla="*/ 1431925 h 2052"/>
                  <a:gd name="T60" fmla="*/ 1022350 w 1036"/>
                  <a:gd name="T61" fmla="*/ 1314450 h 2052"/>
                  <a:gd name="T62" fmla="*/ 1016000 w 1036"/>
                  <a:gd name="T63" fmla="*/ 1196975 h 2052"/>
                  <a:gd name="T64" fmla="*/ 1022350 w 1036"/>
                  <a:gd name="T65" fmla="*/ 1076325 h 2052"/>
                  <a:gd name="T66" fmla="*/ 1038225 w 1036"/>
                  <a:gd name="T67" fmla="*/ 958850 h 2052"/>
                  <a:gd name="T68" fmla="*/ 1060450 w 1036"/>
                  <a:gd name="T69" fmla="*/ 841375 h 2052"/>
                  <a:gd name="T70" fmla="*/ 1095375 w 1036"/>
                  <a:gd name="T71" fmla="*/ 727075 h 2052"/>
                  <a:gd name="T72" fmla="*/ 793750 w 1036"/>
                  <a:gd name="T73" fmla="*/ 0 h 2052"/>
                  <a:gd name="T74" fmla="*/ 127000 w 1036"/>
                  <a:gd name="T75" fmla="*/ 412750 h 20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36" h="2052">
                    <a:moveTo>
                      <a:pt x="80" y="260"/>
                    </a:moveTo>
                    <a:lnTo>
                      <a:pt x="80" y="260"/>
                    </a:lnTo>
                    <a:lnTo>
                      <a:pt x="62" y="320"/>
                    </a:lnTo>
                    <a:lnTo>
                      <a:pt x="46" y="380"/>
                    </a:lnTo>
                    <a:lnTo>
                      <a:pt x="32" y="442"/>
                    </a:lnTo>
                    <a:lnTo>
                      <a:pt x="22" y="504"/>
                    </a:lnTo>
                    <a:lnTo>
                      <a:pt x="12" y="566"/>
                    </a:lnTo>
                    <a:lnTo>
                      <a:pt x="6" y="628"/>
                    </a:lnTo>
                    <a:lnTo>
                      <a:pt x="2" y="690"/>
                    </a:lnTo>
                    <a:lnTo>
                      <a:pt x="0" y="752"/>
                    </a:lnTo>
                    <a:lnTo>
                      <a:pt x="2" y="814"/>
                    </a:lnTo>
                    <a:lnTo>
                      <a:pt x="6" y="876"/>
                    </a:lnTo>
                    <a:lnTo>
                      <a:pt x="10" y="938"/>
                    </a:lnTo>
                    <a:lnTo>
                      <a:pt x="20" y="998"/>
                    </a:lnTo>
                    <a:lnTo>
                      <a:pt x="30" y="1060"/>
                    </a:lnTo>
                    <a:lnTo>
                      <a:pt x="42" y="1120"/>
                    </a:lnTo>
                    <a:lnTo>
                      <a:pt x="58" y="1180"/>
                    </a:lnTo>
                    <a:lnTo>
                      <a:pt x="74" y="1240"/>
                    </a:lnTo>
                    <a:lnTo>
                      <a:pt x="94" y="1298"/>
                    </a:lnTo>
                    <a:lnTo>
                      <a:pt x="116" y="1356"/>
                    </a:lnTo>
                    <a:lnTo>
                      <a:pt x="142" y="1414"/>
                    </a:lnTo>
                    <a:lnTo>
                      <a:pt x="168" y="1470"/>
                    </a:lnTo>
                    <a:lnTo>
                      <a:pt x="196" y="1526"/>
                    </a:lnTo>
                    <a:lnTo>
                      <a:pt x="228" y="1580"/>
                    </a:lnTo>
                    <a:lnTo>
                      <a:pt x="262" y="1634"/>
                    </a:lnTo>
                    <a:lnTo>
                      <a:pt x="296" y="1686"/>
                    </a:lnTo>
                    <a:lnTo>
                      <a:pt x="334" y="1738"/>
                    </a:lnTo>
                    <a:lnTo>
                      <a:pt x="374" y="1786"/>
                    </a:lnTo>
                    <a:lnTo>
                      <a:pt x="418" y="1836"/>
                    </a:lnTo>
                    <a:lnTo>
                      <a:pt x="462" y="1882"/>
                    </a:lnTo>
                    <a:lnTo>
                      <a:pt x="508" y="1928"/>
                    </a:lnTo>
                    <a:lnTo>
                      <a:pt x="556" y="1970"/>
                    </a:lnTo>
                    <a:lnTo>
                      <a:pt x="608" y="2012"/>
                    </a:lnTo>
                    <a:lnTo>
                      <a:pt x="660" y="2052"/>
                    </a:lnTo>
                    <a:lnTo>
                      <a:pt x="544" y="1574"/>
                    </a:lnTo>
                    <a:lnTo>
                      <a:pt x="790" y="1554"/>
                    </a:lnTo>
                    <a:lnTo>
                      <a:pt x="1036" y="1536"/>
                    </a:lnTo>
                    <a:lnTo>
                      <a:pt x="1006" y="1512"/>
                    </a:lnTo>
                    <a:lnTo>
                      <a:pt x="974" y="1486"/>
                    </a:lnTo>
                    <a:lnTo>
                      <a:pt x="946" y="1460"/>
                    </a:lnTo>
                    <a:lnTo>
                      <a:pt x="918" y="1432"/>
                    </a:lnTo>
                    <a:lnTo>
                      <a:pt x="890" y="1404"/>
                    </a:lnTo>
                    <a:lnTo>
                      <a:pt x="866" y="1376"/>
                    </a:lnTo>
                    <a:lnTo>
                      <a:pt x="842" y="1346"/>
                    </a:lnTo>
                    <a:lnTo>
                      <a:pt x="818" y="1314"/>
                    </a:lnTo>
                    <a:lnTo>
                      <a:pt x="796" y="1284"/>
                    </a:lnTo>
                    <a:lnTo>
                      <a:pt x="776" y="1252"/>
                    </a:lnTo>
                    <a:lnTo>
                      <a:pt x="758" y="1218"/>
                    </a:lnTo>
                    <a:lnTo>
                      <a:pt x="740" y="1186"/>
                    </a:lnTo>
                    <a:lnTo>
                      <a:pt x="724" y="1152"/>
                    </a:lnTo>
                    <a:lnTo>
                      <a:pt x="710" y="1116"/>
                    </a:lnTo>
                    <a:lnTo>
                      <a:pt x="698" y="1082"/>
                    </a:lnTo>
                    <a:lnTo>
                      <a:pt x="686" y="1046"/>
                    </a:lnTo>
                    <a:lnTo>
                      <a:pt x="674" y="1010"/>
                    </a:lnTo>
                    <a:lnTo>
                      <a:pt x="666" y="974"/>
                    </a:lnTo>
                    <a:lnTo>
                      <a:pt x="658" y="938"/>
                    </a:lnTo>
                    <a:lnTo>
                      <a:pt x="652" y="902"/>
                    </a:lnTo>
                    <a:lnTo>
                      <a:pt x="646" y="864"/>
                    </a:lnTo>
                    <a:lnTo>
                      <a:pt x="644" y="828"/>
                    </a:lnTo>
                    <a:lnTo>
                      <a:pt x="642" y="790"/>
                    </a:lnTo>
                    <a:lnTo>
                      <a:pt x="640" y="754"/>
                    </a:lnTo>
                    <a:lnTo>
                      <a:pt x="642" y="716"/>
                    </a:lnTo>
                    <a:lnTo>
                      <a:pt x="644" y="678"/>
                    </a:lnTo>
                    <a:lnTo>
                      <a:pt x="648" y="642"/>
                    </a:lnTo>
                    <a:lnTo>
                      <a:pt x="654" y="604"/>
                    </a:lnTo>
                    <a:lnTo>
                      <a:pt x="660" y="568"/>
                    </a:lnTo>
                    <a:lnTo>
                      <a:pt x="668" y="530"/>
                    </a:lnTo>
                    <a:lnTo>
                      <a:pt x="678" y="494"/>
                    </a:lnTo>
                    <a:lnTo>
                      <a:pt x="690" y="458"/>
                    </a:lnTo>
                    <a:lnTo>
                      <a:pt x="594" y="228"/>
                    </a:lnTo>
                    <a:lnTo>
                      <a:pt x="500" y="0"/>
                    </a:lnTo>
                    <a:lnTo>
                      <a:pt x="290" y="130"/>
                    </a:lnTo>
                    <a:lnTo>
                      <a:pt x="80" y="260"/>
                    </a:lnTo>
                    <a:close/>
                  </a:path>
                </a:pathLst>
              </a:custGeom>
              <a:solidFill>
                <a:schemeClr val="bg1">
                  <a:lumMod val="75000"/>
                </a:schemeClr>
              </a:solidFill>
              <a:ln w="28575" cmpd="sng">
                <a:solidFill>
                  <a:schemeClr val="bg1"/>
                </a:solidFill>
                <a:prstDash val="solid"/>
                <a:round/>
                <a:headEnd/>
                <a:tailEnd/>
              </a:ln>
            </p:spPr>
            <p:txBody>
              <a:bodyPr/>
              <a:lstStyle/>
              <a:p>
                <a:pPr defTabSz="740664" eaLnBrk="0" hangingPunct="0">
                  <a:defRPr/>
                </a:pPr>
                <a:endParaRPr lang="en-GB" sz="1458" kern="0" dirty="0">
                  <a:solidFill>
                    <a:srgbClr val="2E4C6B"/>
                  </a:solidFill>
                  <a:cs typeface="Arial" panose="020B0604020202020204" pitchFamily="34" charset="0"/>
                </a:endParaRPr>
              </a:p>
            </p:txBody>
          </p:sp>
          <p:sp>
            <p:nvSpPr>
              <p:cNvPr id="8" name="Freeform 7"/>
              <p:cNvSpPr>
                <a:spLocks/>
              </p:cNvSpPr>
              <p:nvPr/>
            </p:nvSpPr>
            <p:spPr bwMode="auto">
              <a:xfrm>
                <a:off x="5302250" y="2108200"/>
                <a:ext cx="1835150" cy="2844800"/>
              </a:xfrm>
              <a:custGeom>
                <a:avLst/>
                <a:gdLst>
                  <a:gd name="T0" fmla="*/ 781050 w 1156"/>
                  <a:gd name="T1" fmla="*/ 2844800 h 1792"/>
                  <a:gd name="T2" fmla="*/ 939800 w 1156"/>
                  <a:gd name="T3" fmla="*/ 2720975 h 1792"/>
                  <a:gd name="T4" fmla="*/ 1085850 w 1156"/>
                  <a:gd name="T5" fmla="*/ 2587625 h 1792"/>
                  <a:gd name="T6" fmla="*/ 1222375 w 1156"/>
                  <a:gd name="T7" fmla="*/ 2441575 h 1792"/>
                  <a:gd name="T8" fmla="*/ 1343025 w 1156"/>
                  <a:gd name="T9" fmla="*/ 2286000 h 1792"/>
                  <a:gd name="T10" fmla="*/ 1454150 w 1156"/>
                  <a:gd name="T11" fmla="*/ 2124075 h 1792"/>
                  <a:gd name="T12" fmla="*/ 1549400 w 1156"/>
                  <a:gd name="T13" fmla="*/ 1952625 h 1792"/>
                  <a:gd name="T14" fmla="*/ 1635125 w 1156"/>
                  <a:gd name="T15" fmla="*/ 1774825 h 1792"/>
                  <a:gd name="T16" fmla="*/ 1704975 w 1156"/>
                  <a:gd name="T17" fmla="*/ 1590675 h 1792"/>
                  <a:gd name="T18" fmla="*/ 1758950 w 1156"/>
                  <a:gd name="T19" fmla="*/ 1403350 h 1792"/>
                  <a:gd name="T20" fmla="*/ 1800225 w 1156"/>
                  <a:gd name="T21" fmla="*/ 1209675 h 1792"/>
                  <a:gd name="T22" fmla="*/ 1825625 w 1156"/>
                  <a:gd name="T23" fmla="*/ 1009650 h 1792"/>
                  <a:gd name="T24" fmla="*/ 1835150 w 1156"/>
                  <a:gd name="T25" fmla="*/ 809625 h 1792"/>
                  <a:gd name="T26" fmla="*/ 1828800 w 1156"/>
                  <a:gd name="T27" fmla="*/ 609600 h 1792"/>
                  <a:gd name="T28" fmla="*/ 1806575 w 1156"/>
                  <a:gd name="T29" fmla="*/ 406400 h 1792"/>
                  <a:gd name="T30" fmla="*/ 1768475 w 1156"/>
                  <a:gd name="T31" fmla="*/ 203200 h 1792"/>
                  <a:gd name="T32" fmla="*/ 1711325 w 1156"/>
                  <a:gd name="T33" fmla="*/ 0 h 1792"/>
                  <a:gd name="T34" fmla="*/ 1412875 w 1156"/>
                  <a:gd name="T35" fmla="*/ 723900 h 1792"/>
                  <a:gd name="T36" fmla="*/ 746125 w 1156"/>
                  <a:gd name="T37" fmla="*/ 314325 h 1792"/>
                  <a:gd name="T38" fmla="*/ 742950 w 1156"/>
                  <a:gd name="T39" fmla="*/ 314325 h 1792"/>
                  <a:gd name="T40" fmla="*/ 777875 w 1156"/>
                  <a:gd name="T41" fmla="*/ 434975 h 1792"/>
                  <a:gd name="T42" fmla="*/ 803275 w 1156"/>
                  <a:gd name="T43" fmla="*/ 558800 h 1792"/>
                  <a:gd name="T44" fmla="*/ 815975 w 1156"/>
                  <a:gd name="T45" fmla="*/ 679450 h 1792"/>
                  <a:gd name="T46" fmla="*/ 819150 w 1156"/>
                  <a:gd name="T47" fmla="*/ 800100 h 1792"/>
                  <a:gd name="T48" fmla="*/ 812800 w 1156"/>
                  <a:gd name="T49" fmla="*/ 920750 h 1792"/>
                  <a:gd name="T50" fmla="*/ 796925 w 1156"/>
                  <a:gd name="T51" fmla="*/ 1041400 h 1792"/>
                  <a:gd name="T52" fmla="*/ 774700 w 1156"/>
                  <a:gd name="T53" fmla="*/ 1155700 h 1792"/>
                  <a:gd name="T54" fmla="*/ 739775 w 1156"/>
                  <a:gd name="T55" fmla="*/ 1270000 h 1792"/>
                  <a:gd name="T56" fmla="*/ 698500 w 1156"/>
                  <a:gd name="T57" fmla="*/ 1381125 h 1792"/>
                  <a:gd name="T58" fmla="*/ 647700 w 1156"/>
                  <a:gd name="T59" fmla="*/ 1489075 h 1792"/>
                  <a:gd name="T60" fmla="*/ 590550 w 1156"/>
                  <a:gd name="T61" fmla="*/ 1590675 h 1792"/>
                  <a:gd name="T62" fmla="*/ 523875 w 1156"/>
                  <a:gd name="T63" fmla="*/ 1689100 h 1792"/>
                  <a:gd name="T64" fmla="*/ 447675 w 1156"/>
                  <a:gd name="T65" fmla="*/ 1781175 h 1792"/>
                  <a:gd name="T66" fmla="*/ 368300 w 1156"/>
                  <a:gd name="T67" fmla="*/ 1866900 h 1792"/>
                  <a:gd name="T68" fmla="*/ 279400 w 1156"/>
                  <a:gd name="T69" fmla="*/ 1949450 h 1792"/>
                  <a:gd name="T70" fmla="*/ 184150 w 1156"/>
                  <a:gd name="T71" fmla="*/ 2022475 h 1792"/>
                  <a:gd name="T72" fmla="*/ 0 w 1156"/>
                  <a:gd name="T73" fmla="*/ 2787650 h 1792"/>
                  <a:gd name="T74" fmla="*/ 781050 w 1156"/>
                  <a:gd name="T75" fmla="*/ 2844800 h 17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56" h="1792">
                    <a:moveTo>
                      <a:pt x="492" y="1792"/>
                    </a:moveTo>
                    <a:lnTo>
                      <a:pt x="492" y="1792"/>
                    </a:lnTo>
                    <a:lnTo>
                      <a:pt x="544" y="1754"/>
                    </a:lnTo>
                    <a:lnTo>
                      <a:pt x="592" y="1714"/>
                    </a:lnTo>
                    <a:lnTo>
                      <a:pt x="640" y="1672"/>
                    </a:lnTo>
                    <a:lnTo>
                      <a:pt x="684" y="1630"/>
                    </a:lnTo>
                    <a:lnTo>
                      <a:pt x="728" y="1584"/>
                    </a:lnTo>
                    <a:lnTo>
                      <a:pt x="770" y="1538"/>
                    </a:lnTo>
                    <a:lnTo>
                      <a:pt x="808" y="1490"/>
                    </a:lnTo>
                    <a:lnTo>
                      <a:pt x="846" y="1440"/>
                    </a:lnTo>
                    <a:lnTo>
                      <a:pt x="882" y="1390"/>
                    </a:lnTo>
                    <a:lnTo>
                      <a:pt x="916" y="1338"/>
                    </a:lnTo>
                    <a:lnTo>
                      <a:pt x="948" y="1284"/>
                    </a:lnTo>
                    <a:lnTo>
                      <a:pt x="976" y="1230"/>
                    </a:lnTo>
                    <a:lnTo>
                      <a:pt x="1004" y="1174"/>
                    </a:lnTo>
                    <a:lnTo>
                      <a:pt x="1030" y="1118"/>
                    </a:lnTo>
                    <a:lnTo>
                      <a:pt x="1052" y="1060"/>
                    </a:lnTo>
                    <a:lnTo>
                      <a:pt x="1074" y="1002"/>
                    </a:lnTo>
                    <a:lnTo>
                      <a:pt x="1092" y="944"/>
                    </a:lnTo>
                    <a:lnTo>
                      <a:pt x="1108" y="884"/>
                    </a:lnTo>
                    <a:lnTo>
                      <a:pt x="1122" y="822"/>
                    </a:lnTo>
                    <a:lnTo>
                      <a:pt x="1134" y="762"/>
                    </a:lnTo>
                    <a:lnTo>
                      <a:pt x="1144" y="700"/>
                    </a:lnTo>
                    <a:lnTo>
                      <a:pt x="1150" y="636"/>
                    </a:lnTo>
                    <a:lnTo>
                      <a:pt x="1154" y="574"/>
                    </a:lnTo>
                    <a:lnTo>
                      <a:pt x="1156" y="510"/>
                    </a:lnTo>
                    <a:lnTo>
                      <a:pt x="1156" y="448"/>
                    </a:lnTo>
                    <a:lnTo>
                      <a:pt x="1152" y="384"/>
                    </a:lnTo>
                    <a:lnTo>
                      <a:pt x="1146" y="320"/>
                    </a:lnTo>
                    <a:lnTo>
                      <a:pt x="1138" y="256"/>
                    </a:lnTo>
                    <a:lnTo>
                      <a:pt x="1126" y="192"/>
                    </a:lnTo>
                    <a:lnTo>
                      <a:pt x="1114" y="128"/>
                    </a:lnTo>
                    <a:lnTo>
                      <a:pt x="1096" y="64"/>
                    </a:lnTo>
                    <a:lnTo>
                      <a:pt x="1078" y="0"/>
                    </a:lnTo>
                    <a:lnTo>
                      <a:pt x="890" y="456"/>
                    </a:lnTo>
                    <a:lnTo>
                      <a:pt x="680" y="328"/>
                    </a:lnTo>
                    <a:lnTo>
                      <a:pt x="470" y="198"/>
                    </a:lnTo>
                    <a:lnTo>
                      <a:pt x="468" y="198"/>
                    </a:lnTo>
                    <a:lnTo>
                      <a:pt x="480" y="236"/>
                    </a:lnTo>
                    <a:lnTo>
                      <a:pt x="490" y="274"/>
                    </a:lnTo>
                    <a:lnTo>
                      <a:pt x="498" y="314"/>
                    </a:lnTo>
                    <a:lnTo>
                      <a:pt x="506" y="352"/>
                    </a:lnTo>
                    <a:lnTo>
                      <a:pt x="510" y="390"/>
                    </a:lnTo>
                    <a:lnTo>
                      <a:pt x="514" y="428"/>
                    </a:lnTo>
                    <a:lnTo>
                      <a:pt x="516" y="466"/>
                    </a:lnTo>
                    <a:lnTo>
                      <a:pt x="516" y="504"/>
                    </a:lnTo>
                    <a:lnTo>
                      <a:pt x="514" y="542"/>
                    </a:lnTo>
                    <a:lnTo>
                      <a:pt x="512" y="580"/>
                    </a:lnTo>
                    <a:lnTo>
                      <a:pt x="508" y="618"/>
                    </a:lnTo>
                    <a:lnTo>
                      <a:pt x="502" y="656"/>
                    </a:lnTo>
                    <a:lnTo>
                      <a:pt x="496" y="692"/>
                    </a:lnTo>
                    <a:lnTo>
                      <a:pt x="488" y="728"/>
                    </a:lnTo>
                    <a:lnTo>
                      <a:pt x="478" y="764"/>
                    </a:lnTo>
                    <a:lnTo>
                      <a:pt x="466" y="800"/>
                    </a:lnTo>
                    <a:lnTo>
                      <a:pt x="454" y="836"/>
                    </a:lnTo>
                    <a:lnTo>
                      <a:pt x="440" y="870"/>
                    </a:lnTo>
                    <a:lnTo>
                      <a:pt x="424" y="904"/>
                    </a:lnTo>
                    <a:lnTo>
                      <a:pt x="408" y="938"/>
                    </a:lnTo>
                    <a:lnTo>
                      <a:pt x="390" y="970"/>
                    </a:lnTo>
                    <a:lnTo>
                      <a:pt x="372" y="1002"/>
                    </a:lnTo>
                    <a:lnTo>
                      <a:pt x="350" y="1032"/>
                    </a:lnTo>
                    <a:lnTo>
                      <a:pt x="330" y="1064"/>
                    </a:lnTo>
                    <a:lnTo>
                      <a:pt x="306" y="1094"/>
                    </a:lnTo>
                    <a:lnTo>
                      <a:pt x="282" y="1122"/>
                    </a:lnTo>
                    <a:lnTo>
                      <a:pt x="258" y="1150"/>
                    </a:lnTo>
                    <a:lnTo>
                      <a:pt x="232" y="1176"/>
                    </a:lnTo>
                    <a:lnTo>
                      <a:pt x="204" y="1202"/>
                    </a:lnTo>
                    <a:lnTo>
                      <a:pt x="176" y="1228"/>
                    </a:lnTo>
                    <a:lnTo>
                      <a:pt x="146" y="1252"/>
                    </a:lnTo>
                    <a:lnTo>
                      <a:pt x="116" y="1274"/>
                    </a:lnTo>
                    <a:lnTo>
                      <a:pt x="58" y="1516"/>
                    </a:lnTo>
                    <a:lnTo>
                      <a:pt x="0" y="1756"/>
                    </a:lnTo>
                    <a:lnTo>
                      <a:pt x="246" y="1774"/>
                    </a:lnTo>
                    <a:lnTo>
                      <a:pt x="492" y="1792"/>
                    </a:lnTo>
                    <a:close/>
                  </a:path>
                </a:pathLst>
              </a:custGeom>
              <a:solidFill>
                <a:schemeClr val="tx1">
                  <a:lumMod val="60000"/>
                  <a:lumOff val="40000"/>
                </a:schemeClr>
              </a:solidFill>
              <a:ln w="19050" cmpd="sng">
                <a:solidFill>
                  <a:schemeClr val="bg1"/>
                </a:solidFill>
                <a:prstDash val="solid"/>
                <a:round/>
                <a:headEnd/>
                <a:tailEnd/>
              </a:ln>
            </p:spPr>
            <p:txBody>
              <a:bodyPr/>
              <a:lstStyle/>
              <a:p>
                <a:pPr defTabSz="740664" eaLnBrk="0" hangingPunct="0">
                  <a:defRPr/>
                </a:pPr>
                <a:endParaRPr lang="en-GB" sz="1458" kern="0" dirty="0">
                  <a:solidFill>
                    <a:srgbClr val="2E4C6B"/>
                  </a:solidFill>
                  <a:cs typeface="Arial" panose="020B0604020202020204" pitchFamily="34" charset="0"/>
                </a:endParaRPr>
              </a:p>
            </p:txBody>
          </p:sp>
        </p:grpSp>
        <p:pic>
          <p:nvPicPr>
            <p:cNvPr id="1028" name="Picture 4" descr="https://cdn1.iconfinder.com/data/icons/web-development-6/58/web_code_icon_website_coding_programming_backend_script_develop-128.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4156" y="2238977"/>
              <a:ext cx="479017" cy="4603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971137" y="1768585"/>
              <a:ext cx="597374" cy="209299"/>
            </a:xfrm>
            <a:prstGeom prst="rect">
              <a:avLst/>
            </a:prstGeom>
            <a:noFill/>
          </p:spPr>
          <p:txBody>
            <a:bodyPr wrap="square" lIns="0" tIns="0" rIns="0" bIns="0" rtlCol="0">
              <a:spAutoFit/>
            </a:bodyPr>
            <a:lstStyle/>
            <a:p>
              <a:r>
                <a:rPr lang="en-US" sz="1134" b="1" dirty="0">
                  <a:solidFill>
                    <a:srgbClr val="1D3649">
                      <a:lumMod val="50000"/>
                    </a:srgbClr>
                  </a:solidFill>
                </a:rPr>
                <a:t>Design</a:t>
              </a:r>
            </a:p>
          </p:txBody>
        </p:sp>
        <p:sp>
          <p:nvSpPr>
            <p:cNvPr id="26" name="TextBox 25"/>
            <p:cNvSpPr txBox="1"/>
            <p:nvPr/>
          </p:nvSpPr>
          <p:spPr>
            <a:xfrm>
              <a:off x="5314658" y="3553285"/>
              <a:ext cx="933742" cy="209299"/>
            </a:xfrm>
            <a:prstGeom prst="rect">
              <a:avLst/>
            </a:prstGeom>
            <a:noFill/>
          </p:spPr>
          <p:txBody>
            <a:bodyPr wrap="square" lIns="0" tIns="0" rIns="0" bIns="0" rtlCol="0">
              <a:spAutoFit/>
            </a:bodyPr>
            <a:lstStyle/>
            <a:p>
              <a:r>
                <a:rPr lang="en-US" sz="1134" b="1" dirty="0">
                  <a:solidFill>
                    <a:srgbClr val="1D3649">
                      <a:lumMod val="50000"/>
                    </a:srgbClr>
                  </a:solidFill>
                </a:rPr>
                <a:t>Develop</a:t>
              </a:r>
            </a:p>
          </p:txBody>
        </p:sp>
        <p:pic>
          <p:nvPicPr>
            <p:cNvPr id="1036" name="Picture 12" descr="https://www.webmerge.me/images/hammer_wrench_ic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17782" y="3931684"/>
              <a:ext cx="561424" cy="49753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671210" y="4492401"/>
              <a:ext cx="1004095" cy="209299"/>
            </a:xfrm>
            <a:prstGeom prst="rect">
              <a:avLst/>
            </a:prstGeom>
            <a:noFill/>
          </p:spPr>
          <p:txBody>
            <a:bodyPr wrap="square" lIns="0" tIns="0" rIns="0" bIns="0" rtlCol="0">
              <a:spAutoFit/>
            </a:bodyPr>
            <a:lstStyle/>
            <a:p>
              <a:pPr algn="ctr"/>
              <a:r>
                <a:rPr lang="en-US" sz="1134" b="1" dirty="0">
                  <a:solidFill>
                    <a:srgbClr val="FFFFFF">
                      <a:lumMod val="85000"/>
                    </a:srgbClr>
                  </a:solidFill>
                </a:rPr>
                <a:t>Build/Test</a:t>
              </a:r>
            </a:p>
          </p:txBody>
        </p:sp>
        <p:sp>
          <p:nvSpPr>
            <p:cNvPr id="34" name="TextBox 33"/>
            <p:cNvSpPr txBox="1"/>
            <p:nvPr/>
          </p:nvSpPr>
          <p:spPr>
            <a:xfrm>
              <a:off x="2198088" y="3390900"/>
              <a:ext cx="1004095" cy="209299"/>
            </a:xfrm>
            <a:prstGeom prst="rect">
              <a:avLst/>
            </a:prstGeom>
            <a:noFill/>
          </p:spPr>
          <p:txBody>
            <a:bodyPr wrap="square" lIns="0" tIns="0" rIns="0" bIns="0" rtlCol="0">
              <a:spAutoFit/>
            </a:bodyPr>
            <a:lstStyle/>
            <a:p>
              <a:pPr algn="ctr"/>
              <a:r>
                <a:rPr lang="en-US" sz="1134" b="1" dirty="0">
                  <a:solidFill>
                    <a:schemeClr val="bg2"/>
                  </a:solidFill>
                </a:rPr>
                <a:t>Deploy</a:t>
              </a:r>
            </a:p>
          </p:txBody>
        </p:sp>
        <p:sp>
          <p:nvSpPr>
            <p:cNvPr id="35" name="TextBox 34"/>
            <p:cNvSpPr txBox="1"/>
            <p:nvPr/>
          </p:nvSpPr>
          <p:spPr>
            <a:xfrm>
              <a:off x="2667000" y="1714500"/>
              <a:ext cx="1004095" cy="209299"/>
            </a:xfrm>
            <a:prstGeom prst="rect">
              <a:avLst/>
            </a:prstGeom>
            <a:noFill/>
          </p:spPr>
          <p:txBody>
            <a:bodyPr wrap="square" lIns="0" tIns="0" rIns="0" bIns="0" rtlCol="0">
              <a:spAutoFit/>
            </a:bodyPr>
            <a:lstStyle/>
            <a:p>
              <a:pPr algn="ctr"/>
              <a:r>
                <a:rPr lang="en-US" sz="1134" b="1" dirty="0">
                  <a:solidFill>
                    <a:srgbClr val="325C80">
                      <a:lumMod val="50000"/>
                    </a:srgbClr>
                  </a:solidFill>
                </a:rPr>
                <a:t>Maintain</a:t>
              </a:r>
            </a:p>
          </p:txBody>
        </p:sp>
        <p:pic>
          <p:nvPicPr>
            <p:cNvPr id="1044" name="Picture 20" descr="http://agency.matthewwoodward.co.uk/wp-content/uploads/services-local-seo.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57012" y="1038401"/>
              <a:ext cx="902186" cy="90218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batishtechnologies.com/wp-content/uploads/2015/04/application_security.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14502" y="2450932"/>
              <a:ext cx="950044" cy="576813"/>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537270" y="2622734"/>
              <a:ext cx="1394167" cy="747388"/>
            </a:xfrm>
            <a:prstGeom prst="rect">
              <a:avLst/>
            </a:prstGeom>
            <a:noFill/>
          </p:spPr>
          <p:txBody>
            <a:bodyPr wrap="square" lIns="0" tIns="0" rIns="0" bIns="0" rtlCol="0">
              <a:spAutoFit/>
            </a:bodyPr>
            <a:lstStyle/>
            <a:p>
              <a:pPr algn="ctr"/>
              <a:r>
                <a:rPr lang="en-US" b="1" dirty="0">
                  <a:solidFill>
                    <a:srgbClr val="1D3649"/>
                  </a:solidFill>
                </a:rPr>
                <a:t>Application Development Lifecycle  </a:t>
              </a:r>
            </a:p>
          </p:txBody>
        </p:sp>
        <p:sp>
          <p:nvSpPr>
            <p:cNvPr id="56" name="Rounded Rectangle 55"/>
            <p:cNvSpPr/>
            <p:nvPr/>
          </p:nvSpPr>
          <p:spPr>
            <a:xfrm>
              <a:off x="3190674" y="4148856"/>
              <a:ext cx="359209" cy="518537"/>
            </a:xfrm>
            <a:prstGeom prst="roundRect">
              <a:avLst/>
            </a:prstGeom>
            <a:solidFill>
              <a:schemeClr val="bg1"/>
            </a:solidFill>
            <a:ln w="19050" cap="flat" cmpd="sng" algn="ctr">
              <a:noFill/>
              <a:prstDash val="solid"/>
            </a:ln>
            <a:effectLst/>
          </p:spPr>
          <p:txBody>
            <a:bodyPr rtlCol="0" anchor="ctr"/>
            <a:lstStyle/>
            <a:p>
              <a:pPr algn="ctr" defTabSz="740664"/>
              <a:endParaRPr lang="en-US" sz="1134" kern="0" dirty="0">
                <a:solidFill>
                  <a:srgbClr val="FFFFFF"/>
                </a:solidFill>
                <a:cs typeface="Arial" panose="020B0604020202020204" pitchFamily="34" charset="0"/>
              </a:endParaRPr>
            </a:p>
          </p:txBody>
        </p:sp>
        <p:pic>
          <p:nvPicPr>
            <p:cNvPr id="1056" name="Picture 32" descr="http://www.seguetech.com/sites/default/files/article/536/image-1474_2.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r="-284"/>
            <a:stretch/>
          </p:blipFill>
          <p:spPr bwMode="auto">
            <a:xfrm>
              <a:off x="3150033" y="4049044"/>
              <a:ext cx="445138" cy="618349"/>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p:cNvSpPr/>
          <p:nvPr/>
        </p:nvSpPr>
        <p:spPr>
          <a:xfrm>
            <a:off x="6017488" y="1067252"/>
            <a:ext cx="2532152" cy="549381"/>
          </a:xfrm>
          <a:prstGeom prst="rect">
            <a:avLst/>
          </a:prstGeom>
        </p:spPr>
        <p:txBody>
          <a:bodyPr wrap="square">
            <a:spAutoFit/>
          </a:bodyPr>
          <a:lstStyle/>
          <a:p>
            <a:pPr marL="171450" indent="-171450">
              <a:buFont typeface="Arial" panose="020B0604020202020204" pitchFamily="34" charset="0"/>
              <a:buChar char="•"/>
            </a:pPr>
            <a:r>
              <a:rPr lang="en-US" altLang="en-US" sz="990" dirty="0"/>
              <a:t>Lack of Security Requirements</a:t>
            </a:r>
          </a:p>
          <a:p>
            <a:pPr marL="171450" indent="-171450">
              <a:buFont typeface="Arial" panose="020B0604020202020204" pitchFamily="34" charset="0"/>
              <a:buChar char="•"/>
            </a:pPr>
            <a:r>
              <a:rPr lang="en-US" altLang="en-US" sz="990" dirty="0"/>
              <a:t>Inconsistent Development Standards</a:t>
            </a:r>
          </a:p>
          <a:p>
            <a:pPr marL="171450" indent="-171450">
              <a:buFont typeface="Arial" panose="020B0604020202020204" pitchFamily="34" charset="0"/>
              <a:buChar char="•"/>
            </a:pPr>
            <a:r>
              <a:rPr lang="en-US" altLang="en-US" sz="990" dirty="0"/>
              <a:t>Lack of Security by Design</a:t>
            </a:r>
          </a:p>
        </p:txBody>
      </p:sp>
      <p:sp>
        <p:nvSpPr>
          <p:cNvPr id="32" name="Rectangle 31"/>
          <p:cNvSpPr/>
          <p:nvPr/>
        </p:nvSpPr>
        <p:spPr>
          <a:xfrm>
            <a:off x="657663" y="1117271"/>
            <a:ext cx="2138218" cy="397032"/>
          </a:xfrm>
          <a:prstGeom prst="rect">
            <a:avLst/>
          </a:prstGeom>
        </p:spPr>
        <p:txBody>
          <a:bodyPr wrap="square">
            <a:spAutoFit/>
          </a:bodyPr>
          <a:lstStyle/>
          <a:p>
            <a:pPr marL="171450" indent="-171450">
              <a:buFont typeface="Arial" panose="020B0604020202020204" pitchFamily="34" charset="0"/>
              <a:buChar char="•"/>
            </a:pPr>
            <a:r>
              <a:rPr lang="en-US" altLang="en-US" sz="990" dirty="0"/>
              <a:t>Retrospective Fixes</a:t>
            </a:r>
          </a:p>
          <a:p>
            <a:pPr marL="171450" indent="-171450">
              <a:buFont typeface="Arial" panose="020B0604020202020204" pitchFamily="34" charset="0"/>
              <a:buChar char="•"/>
            </a:pPr>
            <a:r>
              <a:rPr lang="en-US" altLang="en-US" sz="990" dirty="0"/>
              <a:t>Cost to Fix at Production</a:t>
            </a:r>
          </a:p>
        </p:txBody>
      </p:sp>
      <p:sp>
        <p:nvSpPr>
          <p:cNvPr id="37" name="Rectangle 36"/>
          <p:cNvSpPr/>
          <p:nvPr/>
        </p:nvSpPr>
        <p:spPr>
          <a:xfrm>
            <a:off x="642498" y="2619081"/>
            <a:ext cx="2138218" cy="549381"/>
          </a:xfrm>
          <a:prstGeom prst="rect">
            <a:avLst/>
          </a:prstGeom>
        </p:spPr>
        <p:txBody>
          <a:bodyPr wrap="square">
            <a:spAutoFit/>
          </a:bodyPr>
          <a:lstStyle/>
          <a:p>
            <a:pPr marL="171450" indent="-171450">
              <a:buFont typeface="Arial" panose="020B0604020202020204" pitchFamily="34" charset="0"/>
              <a:buChar char="•"/>
            </a:pPr>
            <a:r>
              <a:rPr lang="en-US" altLang="en-US" sz="990" dirty="0"/>
              <a:t>Time to Market vs. Security</a:t>
            </a:r>
          </a:p>
          <a:p>
            <a:pPr marL="171450" indent="-171450">
              <a:buFont typeface="Arial" panose="020B0604020202020204" pitchFamily="34" charset="0"/>
              <a:buChar char="•"/>
            </a:pPr>
            <a:r>
              <a:rPr lang="en-US" altLang="en-US" sz="990" dirty="0"/>
              <a:t>Accept or Remediate</a:t>
            </a:r>
          </a:p>
          <a:p>
            <a:pPr marL="171450" indent="-171450">
              <a:buFont typeface="Arial" panose="020B0604020202020204" pitchFamily="34" charset="0"/>
              <a:buChar char="•"/>
            </a:pPr>
            <a:r>
              <a:rPr lang="en-US" altLang="en-US" sz="990" dirty="0"/>
              <a:t>Platform Vulnerabilities</a:t>
            </a:r>
          </a:p>
        </p:txBody>
      </p:sp>
      <p:sp>
        <p:nvSpPr>
          <p:cNvPr id="27" name="Title 3"/>
          <p:cNvSpPr>
            <a:spLocks noGrp="1"/>
          </p:cNvSpPr>
          <p:nvPr>
            <p:ph type="title"/>
          </p:nvPr>
        </p:nvSpPr>
        <p:spPr>
          <a:xfrm>
            <a:off x="105048" y="84069"/>
            <a:ext cx="7408425" cy="587780"/>
          </a:xfrm>
        </p:spPr>
        <p:txBody>
          <a:bodyPr/>
          <a:lstStyle/>
          <a:p>
            <a:r>
              <a:rPr lang="en-US" b="1" dirty="0"/>
              <a:t>Software Development Lifecycle - Issues</a:t>
            </a:r>
            <a:endParaRPr lang="en-US" dirty="0"/>
          </a:p>
        </p:txBody>
      </p:sp>
      <p:pic>
        <p:nvPicPr>
          <p:cNvPr id="28" name="Picture 27">
            <a:extLst>
              <a:ext uri="{FF2B5EF4-FFF2-40B4-BE49-F238E27FC236}">
                <a16:creationId xmlns:a16="http://schemas.microsoft.com/office/drawing/2014/main" id="{80392632-E773-4D4C-9051-71EE055590CB}"/>
              </a:ext>
            </a:extLst>
          </p:cNvPr>
          <p:cNvPicPr>
            <a:picLocks noChangeAspect="1"/>
          </p:cNvPicPr>
          <p:nvPr/>
        </p:nvPicPr>
        <p:blipFill>
          <a:blip r:embed="rId8"/>
          <a:stretch>
            <a:fillRect/>
          </a:stretch>
        </p:blipFill>
        <p:spPr>
          <a:xfrm>
            <a:off x="8690293" y="4915091"/>
            <a:ext cx="333689" cy="133476"/>
          </a:xfrm>
          <a:prstGeom prst="rect">
            <a:avLst/>
          </a:prstGeom>
        </p:spPr>
      </p:pic>
      <p:sp>
        <p:nvSpPr>
          <p:cNvPr id="2" name="TextBox 1">
            <a:extLst>
              <a:ext uri="{FF2B5EF4-FFF2-40B4-BE49-F238E27FC236}">
                <a16:creationId xmlns:a16="http://schemas.microsoft.com/office/drawing/2014/main" id="{2A6E6488-DB8F-754D-A8C7-AEE1196156DE}"/>
              </a:ext>
            </a:extLst>
          </p:cNvPr>
          <p:cNvSpPr txBox="1"/>
          <p:nvPr/>
        </p:nvSpPr>
        <p:spPr>
          <a:xfrm>
            <a:off x="105048" y="4883278"/>
            <a:ext cx="1678665" cy="215444"/>
          </a:xfrm>
          <a:prstGeom prst="rect">
            <a:avLst/>
          </a:prstGeom>
          <a:noFill/>
        </p:spPr>
        <p:txBody>
          <a:bodyPr wrap="none" rtlCol="0">
            <a:spAutoFit/>
          </a:bodyPr>
          <a:lstStyle/>
          <a:p>
            <a:r>
              <a:rPr lang="en-US" altLang="en-US" sz="800" dirty="0"/>
              <a:t>Copyright IBM Corporation 2018</a:t>
            </a:r>
            <a:endParaRPr lang="en-US" sz="800" dirty="0"/>
          </a:p>
        </p:txBody>
      </p:sp>
    </p:spTree>
    <p:extLst>
      <p:ext uri="{BB962C8B-B14F-4D97-AF65-F5344CB8AC3E}">
        <p14:creationId xmlns:p14="http://schemas.microsoft.com/office/powerpoint/2010/main" val="11417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96">
            <a:extLst>
              <a:ext uri="{FF2B5EF4-FFF2-40B4-BE49-F238E27FC236}">
                <a16:creationId xmlns:a16="http://schemas.microsoft.com/office/drawing/2014/main" id="{C3E043E3-087B-0242-B174-0173ADA48C80}"/>
              </a:ext>
            </a:extLst>
          </p:cNvPr>
          <p:cNvSpPr txBox="1">
            <a:spLocks noGrp="1"/>
          </p:cNvSpPr>
          <p:nvPr>
            <p:ph type="title"/>
          </p:nvPr>
        </p:nvSpPr>
        <p:spPr>
          <a:prstGeom prst="rect">
            <a:avLst/>
          </a:prstGeom>
          <a:noFill/>
          <a:ln>
            <a:noFill/>
          </a:ln>
        </p:spPr>
        <p:txBody>
          <a:bodyPr lIns="0" tIns="0" rIns="0" bIns="0" anchor="ctr" anchorCtr="0">
            <a:noAutofit/>
          </a:bodyPr>
          <a:lstStyle/>
          <a:p>
            <a:pPr lvl="0" algn="ctr">
              <a:buClr>
                <a:srgbClr val="FFFFFF"/>
              </a:buClr>
              <a:buSzPct val="25000"/>
            </a:pPr>
            <a:r>
              <a:rPr lang="en-US" sz="3000" b="0" dirty="0">
                <a:sym typeface="Helvetica Neue"/>
              </a:rPr>
              <a:t>DevSecOps</a:t>
            </a:r>
            <a:endParaRPr lang="en-US" sz="2000" b="0" dirty="0">
              <a:latin typeface="+mj-lt"/>
              <a:sym typeface="Helvetica Neue"/>
            </a:endParaRPr>
          </a:p>
        </p:txBody>
      </p:sp>
      <p:sp>
        <p:nvSpPr>
          <p:cNvPr id="2" name="TextBox 1">
            <a:extLst>
              <a:ext uri="{FF2B5EF4-FFF2-40B4-BE49-F238E27FC236}">
                <a16:creationId xmlns:a16="http://schemas.microsoft.com/office/drawing/2014/main" id="{0E1FAA5F-BE17-9347-B46B-CD17559A55C7}"/>
              </a:ext>
            </a:extLst>
          </p:cNvPr>
          <p:cNvSpPr txBox="1"/>
          <p:nvPr/>
        </p:nvSpPr>
        <p:spPr>
          <a:xfrm>
            <a:off x="1766656" y="2263806"/>
            <a:ext cx="184731" cy="30008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338F8948-BDF3-7547-A49F-0B5B335FFC43}"/>
              </a:ext>
            </a:extLst>
          </p:cNvPr>
          <p:cNvPicPr>
            <a:picLocks noChangeAspect="1"/>
          </p:cNvPicPr>
          <p:nvPr/>
        </p:nvPicPr>
        <p:blipFill>
          <a:blip r:embed="rId2"/>
          <a:stretch>
            <a:fillRect/>
          </a:stretch>
        </p:blipFill>
        <p:spPr>
          <a:xfrm>
            <a:off x="8690293" y="4915091"/>
            <a:ext cx="333689" cy="133476"/>
          </a:xfrm>
          <a:prstGeom prst="rect">
            <a:avLst/>
          </a:prstGeom>
        </p:spPr>
      </p:pic>
      <p:pic>
        <p:nvPicPr>
          <p:cNvPr id="6" name="Picture 5">
            <a:extLst>
              <a:ext uri="{FF2B5EF4-FFF2-40B4-BE49-F238E27FC236}">
                <a16:creationId xmlns:a16="http://schemas.microsoft.com/office/drawing/2014/main" id="{1198F33F-EC71-314A-8461-72C1976F0DDA}"/>
              </a:ext>
            </a:extLst>
          </p:cNvPr>
          <p:cNvPicPr>
            <a:picLocks noChangeAspect="1"/>
          </p:cNvPicPr>
          <p:nvPr/>
        </p:nvPicPr>
        <p:blipFill>
          <a:blip r:embed="rId3"/>
          <a:stretch>
            <a:fillRect/>
          </a:stretch>
        </p:blipFill>
        <p:spPr>
          <a:xfrm>
            <a:off x="7561504" y="245201"/>
            <a:ext cx="1262456" cy="471093"/>
          </a:xfrm>
          <a:prstGeom prst="rect">
            <a:avLst/>
          </a:prstGeom>
        </p:spPr>
      </p:pic>
    </p:spTree>
    <p:extLst>
      <p:ext uri="{BB962C8B-B14F-4D97-AF65-F5344CB8AC3E}">
        <p14:creationId xmlns:p14="http://schemas.microsoft.com/office/powerpoint/2010/main" val="4032299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DC5EF3A-D9F4-BB4A-A15A-A34D8DF6F84A}"/>
              </a:ext>
            </a:extLst>
          </p:cNvPr>
          <p:cNvSpPr>
            <a:spLocks noGrp="1"/>
          </p:cNvSpPr>
          <p:nvPr>
            <p:ph sz="quarter" idx="21"/>
          </p:nvPr>
        </p:nvSpPr>
        <p:spPr>
          <a:xfrm>
            <a:off x="3282696" y="-1"/>
            <a:ext cx="2706624" cy="637131"/>
          </a:xfrm>
        </p:spPr>
        <p:txBody>
          <a:bodyPr/>
          <a:lstStyle/>
          <a:p>
            <a:pPr algn="ctr"/>
            <a:r>
              <a:rPr lang="en-US" b="1" dirty="0"/>
              <a:t>Sec</a:t>
            </a:r>
          </a:p>
        </p:txBody>
      </p:sp>
      <p:sp>
        <p:nvSpPr>
          <p:cNvPr id="5" name="Content Placeholder 4">
            <a:extLst>
              <a:ext uri="{FF2B5EF4-FFF2-40B4-BE49-F238E27FC236}">
                <a16:creationId xmlns:a16="http://schemas.microsoft.com/office/drawing/2014/main" id="{16368792-585C-6141-A70B-E5B004465798}"/>
              </a:ext>
            </a:extLst>
          </p:cNvPr>
          <p:cNvSpPr>
            <a:spLocks noGrp="1"/>
          </p:cNvSpPr>
          <p:nvPr>
            <p:ph sz="quarter" idx="22"/>
          </p:nvPr>
        </p:nvSpPr>
        <p:spPr>
          <a:xfrm>
            <a:off x="5989320" y="0"/>
            <a:ext cx="2459736" cy="637131"/>
          </a:xfrm>
        </p:spPr>
        <p:txBody>
          <a:bodyPr/>
          <a:lstStyle/>
          <a:p>
            <a:pPr algn="ctr"/>
            <a:r>
              <a:rPr lang="en-US" b="1" dirty="0"/>
              <a:t>Ops</a:t>
            </a:r>
          </a:p>
        </p:txBody>
      </p:sp>
      <p:pic>
        <p:nvPicPr>
          <p:cNvPr id="10" name="Picture 9">
            <a:extLst>
              <a:ext uri="{FF2B5EF4-FFF2-40B4-BE49-F238E27FC236}">
                <a16:creationId xmlns:a16="http://schemas.microsoft.com/office/drawing/2014/main" id="{5671B3FF-4EEF-4A48-91A8-346055B98C6A}"/>
              </a:ext>
            </a:extLst>
          </p:cNvPr>
          <p:cNvPicPr>
            <a:picLocks noChangeAspect="1"/>
          </p:cNvPicPr>
          <p:nvPr/>
        </p:nvPicPr>
        <p:blipFill rotWithShape="1">
          <a:blip r:embed="rId3"/>
          <a:srcRect l="25736" r="523"/>
          <a:stretch/>
        </p:blipFill>
        <p:spPr>
          <a:xfrm>
            <a:off x="506577" y="1492758"/>
            <a:ext cx="8130845" cy="2823210"/>
          </a:xfrm>
          <a:prstGeom prst="rect">
            <a:avLst/>
          </a:prstGeom>
        </p:spPr>
      </p:pic>
      <p:sp>
        <p:nvSpPr>
          <p:cNvPr id="37" name="Content Placeholder 2">
            <a:extLst>
              <a:ext uri="{FF2B5EF4-FFF2-40B4-BE49-F238E27FC236}">
                <a16:creationId xmlns:a16="http://schemas.microsoft.com/office/drawing/2014/main" id="{9999C4C1-389B-0244-BBC5-558D0210F75E}"/>
              </a:ext>
            </a:extLst>
          </p:cNvPr>
          <p:cNvSpPr txBox="1">
            <a:spLocks/>
          </p:cNvSpPr>
          <p:nvPr/>
        </p:nvSpPr>
        <p:spPr>
          <a:xfrm>
            <a:off x="822960" y="0"/>
            <a:ext cx="2459736" cy="637131"/>
          </a:xfrm>
          <a:prstGeom prst="rect">
            <a:avLst/>
          </a:prstGeom>
          <a:solidFill>
            <a:schemeClr val="accent2"/>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t>Dev</a:t>
            </a:r>
          </a:p>
        </p:txBody>
      </p:sp>
      <p:pic>
        <p:nvPicPr>
          <p:cNvPr id="38" name="Picture 37">
            <a:extLst>
              <a:ext uri="{FF2B5EF4-FFF2-40B4-BE49-F238E27FC236}">
                <a16:creationId xmlns:a16="http://schemas.microsoft.com/office/drawing/2014/main" id="{133E2770-634A-D94E-B90D-79A48BCE17FD}"/>
              </a:ext>
            </a:extLst>
          </p:cNvPr>
          <p:cNvPicPr>
            <a:picLocks noChangeAspect="1"/>
          </p:cNvPicPr>
          <p:nvPr/>
        </p:nvPicPr>
        <p:blipFill>
          <a:blip r:embed="rId4"/>
          <a:stretch>
            <a:fillRect/>
          </a:stretch>
        </p:blipFill>
        <p:spPr>
          <a:xfrm>
            <a:off x="1555305" y="2074128"/>
            <a:ext cx="522767" cy="522767"/>
          </a:xfrm>
          <a:prstGeom prst="rect">
            <a:avLst/>
          </a:prstGeom>
        </p:spPr>
      </p:pic>
      <p:pic>
        <p:nvPicPr>
          <p:cNvPr id="13" name="Picture 12">
            <a:extLst>
              <a:ext uri="{FF2B5EF4-FFF2-40B4-BE49-F238E27FC236}">
                <a16:creationId xmlns:a16="http://schemas.microsoft.com/office/drawing/2014/main" id="{C476D8A3-9CF1-5B46-AF9B-6505273D0BC1}"/>
              </a:ext>
            </a:extLst>
          </p:cNvPr>
          <p:cNvPicPr>
            <a:picLocks noChangeAspect="1"/>
          </p:cNvPicPr>
          <p:nvPr/>
        </p:nvPicPr>
        <p:blipFill>
          <a:blip r:embed="rId5"/>
          <a:stretch>
            <a:fillRect/>
          </a:stretch>
        </p:blipFill>
        <p:spPr>
          <a:xfrm>
            <a:off x="7026021" y="2088066"/>
            <a:ext cx="496062" cy="496062"/>
          </a:xfrm>
          <a:prstGeom prst="rect">
            <a:avLst/>
          </a:prstGeom>
        </p:spPr>
      </p:pic>
      <p:sp>
        <p:nvSpPr>
          <p:cNvPr id="14" name="TextBox 13">
            <a:extLst>
              <a:ext uri="{FF2B5EF4-FFF2-40B4-BE49-F238E27FC236}">
                <a16:creationId xmlns:a16="http://schemas.microsoft.com/office/drawing/2014/main" id="{55A3DB1B-F581-C546-9899-951D7FF01427}"/>
              </a:ext>
            </a:extLst>
          </p:cNvPr>
          <p:cNvSpPr txBox="1"/>
          <p:nvPr/>
        </p:nvSpPr>
        <p:spPr>
          <a:xfrm>
            <a:off x="736916" y="3004529"/>
            <a:ext cx="2116011" cy="613066"/>
          </a:xfrm>
          <a:prstGeom prst="rect">
            <a:avLst/>
          </a:prstGeom>
          <a:solidFill>
            <a:schemeClr val="tx2"/>
          </a:solidFill>
          <a:ln>
            <a:noFill/>
          </a:ln>
        </p:spPr>
        <p:txBody>
          <a:bodyPr wrap="square" rtlCol="0">
            <a:spAutoFit/>
          </a:bodyPr>
          <a:lstStyle/>
          <a:p>
            <a:endParaRPr lang="en-US" dirty="0"/>
          </a:p>
        </p:txBody>
      </p:sp>
      <p:sp>
        <p:nvSpPr>
          <p:cNvPr id="42" name="TextBox 41">
            <a:extLst>
              <a:ext uri="{FF2B5EF4-FFF2-40B4-BE49-F238E27FC236}">
                <a16:creationId xmlns:a16="http://schemas.microsoft.com/office/drawing/2014/main" id="{E7175573-7013-F049-A39B-2CE6F2D96D30}"/>
              </a:ext>
            </a:extLst>
          </p:cNvPr>
          <p:cNvSpPr txBox="1"/>
          <p:nvPr/>
        </p:nvSpPr>
        <p:spPr>
          <a:xfrm>
            <a:off x="980756" y="3559302"/>
            <a:ext cx="1671003" cy="317473"/>
          </a:xfrm>
          <a:prstGeom prst="rect">
            <a:avLst/>
          </a:prstGeom>
          <a:solidFill>
            <a:schemeClr val="tx2"/>
          </a:solidFill>
          <a:ln>
            <a:noFill/>
          </a:ln>
        </p:spPr>
        <p:txBody>
          <a:bodyPr wrap="square" rtlCol="0">
            <a:spAutoFit/>
          </a:bodyPr>
          <a:lstStyle/>
          <a:p>
            <a:endParaRPr lang="en-US" dirty="0"/>
          </a:p>
        </p:txBody>
      </p:sp>
      <p:sp>
        <p:nvSpPr>
          <p:cNvPr id="43" name="TextBox 42">
            <a:extLst>
              <a:ext uri="{FF2B5EF4-FFF2-40B4-BE49-F238E27FC236}">
                <a16:creationId xmlns:a16="http://schemas.microsoft.com/office/drawing/2014/main" id="{42BEF629-9307-BF44-A092-B4CBDBFBEE09}"/>
              </a:ext>
            </a:extLst>
          </p:cNvPr>
          <p:cNvSpPr txBox="1"/>
          <p:nvPr/>
        </p:nvSpPr>
        <p:spPr>
          <a:xfrm>
            <a:off x="3392424" y="2839456"/>
            <a:ext cx="2377440" cy="613066"/>
          </a:xfrm>
          <a:prstGeom prst="rect">
            <a:avLst/>
          </a:prstGeom>
          <a:solidFill>
            <a:schemeClr val="tx2"/>
          </a:solidFill>
          <a:ln>
            <a:noFill/>
          </a:ln>
        </p:spPr>
        <p:txBody>
          <a:bodyPr wrap="square" rtlCol="0">
            <a:spAutoFit/>
          </a:bodyPr>
          <a:lstStyle/>
          <a:p>
            <a:endParaRPr lang="en-US" dirty="0"/>
          </a:p>
        </p:txBody>
      </p:sp>
      <p:sp>
        <p:nvSpPr>
          <p:cNvPr id="44" name="TextBox 43">
            <a:extLst>
              <a:ext uri="{FF2B5EF4-FFF2-40B4-BE49-F238E27FC236}">
                <a16:creationId xmlns:a16="http://schemas.microsoft.com/office/drawing/2014/main" id="{56264F8F-B00D-7B45-9275-7969F6121E8A}"/>
              </a:ext>
            </a:extLst>
          </p:cNvPr>
          <p:cNvSpPr txBox="1"/>
          <p:nvPr/>
        </p:nvSpPr>
        <p:spPr>
          <a:xfrm>
            <a:off x="3538028" y="3377610"/>
            <a:ext cx="2008722" cy="317473"/>
          </a:xfrm>
          <a:prstGeom prst="rect">
            <a:avLst/>
          </a:prstGeom>
          <a:solidFill>
            <a:schemeClr val="tx2"/>
          </a:solidFill>
          <a:ln>
            <a:noFill/>
          </a:ln>
        </p:spPr>
        <p:txBody>
          <a:bodyPr wrap="square" rtlCol="0">
            <a:spAutoFit/>
          </a:bodyPr>
          <a:lstStyle/>
          <a:p>
            <a:endParaRPr lang="en-US" dirty="0"/>
          </a:p>
        </p:txBody>
      </p:sp>
      <p:sp>
        <p:nvSpPr>
          <p:cNvPr id="45" name="TextBox 44">
            <a:extLst>
              <a:ext uri="{FF2B5EF4-FFF2-40B4-BE49-F238E27FC236}">
                <a16:creationId xmlns:a16="http://schemas.microsoft.com/office/drawing/2014/main" id="{1C02F569-F865-EB40-8073-019AE7A8B9E9}"/>
              </a:ext>
            </a:extLst>
          </p:cNvPr>
          <p:cNvSpPr txBox="1"/>
          <p:nvPr/>
        </p:nvSpPr>
        <p:spPr>
          <a:xfrm>
            <a:off x="3332668" y="3042116"/>
            <a:ext cx="963868" cy="317473"/>
          </a:xfrm>
          <a:prstGeom prst="rect">
            <a:avLst/>
          </a:prstGeom>
          <a:solidFill>
            <a:schemeClr val="tx2"/>
          </a:solidFill>
          <a:ln>
            <a:noFill/>
          </a:ln>
        </p:spPr>
        <p:txBody>
          <a:bodyPr wrap="square" rtlCol="0">
            <a:spAutoFit/>
          </a:bodyPr>
          <a:lstStyle/>
          <a:p>
            <a:endParaRPr lang="en-US" dirty="0"/>
          </a:p>
        </p:txBody>
      </p:sp>
      <p:sp>
        <p:nvSpPr>
          <p:cNvPr id="46" name="TextBox 45">
            <a:extLst>
              <a:ext uri="{FF2B5EF4-FFF2-40B4-BE49-F238E27FC236}">
                <a16:creationId xmlns:a16="http://schemas.microsoft.com/office/drawing/2014/main" id="{5467D30C-4B50-AB49-AF28-FE789002FD14}"/>
              </a:ext>
            </a:extLst>
          </p:cNvPr>
          <p:cNvSpPr txBox="1"/>
          <p:nvPr/>
        </p:nvSpPr>
        <p:spPr>
          <a:xfrm>
            <a:off x="6099048" y="2904363"/>
            <a:ext cx="2350008" cy="548159"/>
          </a:xfrm>
          <a:prstGeom prst="rect">
            <a:avLst/>
          </a:prstGeom>
          <a:solidFill>
            <a:schemeClr val="tx2"/>
          </a:solidFill>
          <a:ln>
            <a:noFill/>
          </a:ln>
        </p:spPr>
        <p:txBody>
          <a:bodyPr wrap="square" rtlCol="0">
            <a:spAutoFit/>
          </a:bodyPr>
          <a:lstStyle/>
          <a:p>
            <a:endParaRPr lang="en-US" dirty="0"/>
          </a:p>
        </p:txBody>
      </p:sp>
      <p:sp>
        <p:nvSpPr>
          <p:cNvPr id="55" name="TextBox 54">
            <a:extLst>
              <a:ext uri="{FF2B5EF4-FFF2-40B4-BE49-F238E27FC236}">
                <a16:creationId xmlns:a16="http://schemas.microsoft.com/office/drawing/2014/main" id="{C7865F6E-93C6-7F4D-B9B1-2C618C043537}"/>
              </a:ext>
            </a:extLst>
          </p:cNvPr>
          <p:cNvSpPr txBox="1"/>
          <p:nvPr/>
        </p:nvSpPr>
        <p:spPr>
          <a:xfrm>
            <a:off x="6309361" y="3337391"/>
            <a:ext cx="1911095" cy="399952"/>
          </a:xfrm>
          <a:prstGeom prst="rect">
            <a:avLst/>
          </a:prstGeom>
          <a:solidFill>
            <a:schemeClr val="tx2"/>
          </a:solidFill>
          <a:ln>
            <a:no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4A9AD571-6642-4F41-8182-8287AD48E0EA}"/>
              </a:ext>
            </a:extLst>
          </p:cNvPr>
          <p:cNvSpPr txBox="1"/>
          <p:nvPr/>
        </p:nvSpPr>
        <p:spPr>
          <a:xfrm>
            <a:off x="1131951" y="3329360"/>
            <a:ext cx="1780732" cy="338554"/>
          </a:xfrm>
          <a:prstGeom prst="rect">
            <a:avLst/>
          </a:prstGeom>
          <a:noFill/>
        </p:spPr>
        <p:txBody>
          <a:bodyPr wrap="square" rtlCol="0">
            <a:spAutoFit/>
          </a:bodyPr>
          <a:lstStyle/>
          <a:p>
            <a:r>
              <a:rPr lang="en-US" sz="1600" dirty="0"/>
              <a:t>Development</a:t>
            </a:r>
          </a:p>
        </p:txBody>
      </p:sp>
      <p:sp>
        <p:nvSpPr>
          <p:cNvPr id="58" name="TextBox 57">
            <a:extLst>
              <a:ext uri="{FF2B5EF4-FFF2-40B4-BE49-F238E27FC236}">
                <a16:creationId xmlns:a16="http://schemas.microsoft.com/office/drawing/2014/main" id="{76CB4DDD-AA4C-8B4F-920F-96EE950E9360}"/>
              </a:ext>
            </a:extLst>
          </p:cNvPr>
          <p:cNvSpPr txBox="1"/>
          <p:nvPr/>
        </p:nvSpPr>
        <p:spPr>
          <a:xfrm>
            <a:off x="4077235" y="3341813"/>
            <a:ext cx="1780732" cy="338554"/>
          </a:xfrm>
          <a:prstGeom prst="rect">
            <a:avLst/>
          </a:prstGeom>
          <a:noFill/>
        </p:spPr>
        <p:txBody>
          <a:bodyPr wrap="square" rtlCol="0">
            <a:spAutoFit/>
          </a:bodyPr>
          <a:lstStyle/>
          <a:p>
            <a:r>
              <a:rPr lang="en-US" sz="1600" dirty="0"/>
              <a:t>Security</a:t>
            </a:r>
          </a:p>
        </p:txBody>
      </p:sp>
      <p:sp>
        <p:nvSpPr>
          <p:cNvPr id="61" name="TextBox 60">
            <a:extLst>
              <a:ext uri="{FF2B5EF4-FFF2-40B4-BE49-F238E27FC236}">
                <a16:creationId xmlns:a16="http://schemas.microsoft.com/office/drawing/2014/main" id="{A5C48C64-0FC4-6044-AFAE-33494682DE46}"/>
              </a:ext>
            </a:extLst>
          </p:cNvPr>
          <p:cNvSpPr txBox="1"/>
          <p:nvPr/>
        </p:nvSpPr>
        <p:spPr>
          <a:xfrm>
            <a:off x="6805255" y="3311062"/>
            <a:ext cx="1780732" cy="338554"/>
          </a:xfrm>
          <a:prstGeom prst="rect">
            <a:avLst/>
          </a:prstGeom>
          <a:noFill/>
        </p:spPr>
        <p:txBody>
          <a:bodyPr wrap="square" rtlCol="0">
            <a:spAutoFit/>
          </a:bodyPr>
          <a:lstStyle/>
          <a:p>
            <a:r>
              <a:rPr lang="en-US" sz="1600" dirty="0"/>
              <a:t>Operation</a:t>
            </a:r>
          </a:p>
        </p:txBody>
      </p:sp>
      <p:pic>
        <p:nvPicPr>
          <p:cNvPr id="63" name="Picture 62">
            <a:extLst>
              <a:ext uri="{FF2B5EF4-FFF2-40B4-BE49-F238E27FC236}">
                <a16:creationId xmlns:a16="http://schemas.microsoft.com/office/drawing/2014/main" id="{D8803153-DFD7-9046-AA78-E9F48AC528D4}"/>
              </a:ext>
            </a:extLst>
          </p:cNvPr>
          <p:cNvPicPr>
            <a:picLocks noChangeAspect="1"/>
          </p:cNvPicPr>
          <p:nvPr/>
        </p:nvPicPr>
        <p:blipFill>
          <a:blip r:embed="rId6"/>
          <a:stretch>
            <a:fillRect/>
          </a:stretch>
        </p:blipFill>
        <p:spPr>
          <a:xfrm>
            <a:off x="4250633" y="2070699"/>
            <a:ext cx="506988" cy="506988"/>
          </a:xfrm>
          <a:prstGeom prst="rect">
            <a:avLst/>
          </a:prstGeom>
        </p:spPr>
      </p:pic>
      <p:sp>
        <p:nvSpPr>
          <p:cNvPr id="16" name="Rectangle 15">
            <a:extLst>
              <a:ext uri="{FF2B5EF4-FFF2-40B4-BE49-F238E27FC236}">
                <a16:creationId xmlns:a16="http://schemas.microsoft.com/office/drawing/2014/main" id="{70CB7AD8-8E35-DE4D-93E9-79BD39419C16}"/>
              </a:ext>
            </a:extLst>
          </p:cNvPr>
          <p:cNvSpPr/>
          <p:nvPr/>
        </p:nvSpPr>
        <p:spPr>
          <a:xfrm>
            <a:off x="641788" y="4701798"/>
            <a:ext cx="8383340" cy="300082"/>
          </a:xfrm>
          <a:prstGeom prst="rect">
            <a:avLst/>
          </a:prstGeom>
        </p:spPr>
        <p:txBody>
          <a:bodyPr wrap="square">
            <a:spAutoFit/>
          </a:bodyPr>
          <a:lstStyle/>
          <a:p>
            <a:r>
              <a:rPr lang="en-US" dirty="0">
                <a:solidFill>
                  <a:srgbClr val="222222"/>
                </a:solidFill>
                <a:latin typeface="arial" panose="020B0604020202020204" pitchFamily="34" charset="0"/>
              </a:rPr>
              <a:t>Automate core security tasks by embedding security controls and processes into the DevOps workflow.</a:t>
            </a:r>
            <a:endParaRPr lang="en-US" dirty="0"/>
          </a:p>
        </p:txBody>
      </p:sp>
      <p:pic>
        <p:nvPicPr>
          <p:cNvPr id="64" name="Picture 63">
            <a:extLst>
              <a:ext uri="{FF2B5EF4-FFF2-40B4-BE49-F238E27FC236}">
                <a16:creationId xmlns:a16="http://schemas.microsoft.com/office/drawing/2014/main" id="{E2382C27-9E59-AC4B-8649-0E2568903464}"/>
              </a:ext>
            </a:extLst>
          </p:cNvPr>
          <p:cNvPicPr>
            <a:picLocks noChangeAspect="1"/>
          </p:cNvPicPr>
          <p:nvPr/>
        </p:nvPicPr>
        <p:blipFill>
          <a:blip r:embed="rId7"/>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3366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p:spPr>
      </p:pic>
      <p:sp>
        <p:nvSpPr>
          <p:cNvPr id="4" name="Slide Number Placeholder 3"/>
          <p:cNvSpPr>
            <a:spLocks noGrp="1"/>
          </p:cNvSpPr>
          <p:nvPr>
            <p:ph type="sldNum" sz="quarter" idx="10"/>
          </p:nvPr>
        </p:nvSpPr>
        <p:spPr/>
        <p:txBody>
          <a:bodyPr/>
          <a:lstStyle/>
          <a:p>
            <a:fld id="{3FD999D4-B456-9943-89B7-30D56181CE18}" type="slidenum">
              <a:rPr lang="en-US" smtClean="0"/>
              <a:t>3</a:t>
            </a:fld>
            <a:endParaRPr lang="en-US" dirty="0"/>
          </a:p>
        </p:txBody>
      </p:sp>
      <p:pic>
        <p:nvPicPr>
          <p:cNvPr id="9" name="Picture 8">
            <a:extLst>
              <a:ext uri="{FF2B5EF4-FFF2-40B4-BE49-F238E27FC236}">
                <a16:creationId xmlns:a16="http://schemas.microsoft.com/office/drawing/2014/main" id="{C1E6659B-0B90-DF48-B1F9-3DBAF52EEF9E}"/>
              </a:ext>
            </a:extLst>
          </p:cNvPr>
          <p:cNvPicPr>
            <a:picLocks noChangeAspect="1"/>
          </p:cNvPicPr>
          <p:nvPr/>
        </p:nvPicPr>
        <p:blipFill>
          <a:blip r:embed="rId3"/>
          <a:stretch>
            <a:fillRect/>
          </a:stretch>
        </p:blipFill>
        <p:spPr>
          <a:xfrm>
            <a:off x="228600" y="4837570"/>
            <a:ext cx="661877" cy="114981"/>
          </a:xfrm>
          <a:prstGeom prst="rect">
            <a:avLst/>
          </a:prstGeom>
        </p:spPr>
      </p:pic>
      <p:sp>
        <p:nvSpPr>
          <p:cNvPr id="7" name="Rectangle 6">
            <a:extLst>
              <a:ext uri="{FF2B5EF4-FFF2-40B4-BE49-F238E27FC236}">
                <a16:creationId xmlns:a16="http://schemas.microsoft.com/office/drawing/2014/main" id="{EB63F3FD-236A-B648-92D1-5AB6723AEA49}"/>
              </a:ext>
            </a:extLst>
          </p:cNvPr>
          <p:cNvSpPr/>
          <p:nvPr/>
        </p:nvSpPr>
        <p:spPr>
          <a:xfrm>
            <a:off x="4302780" y="1139014"/>
            <a:ext cx="4780546" cy="3909553"/>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defTabSz="914202"/>
            <a:endParaRPr lang="en-US" sz="1800" kern="1200" dirty="0">
              <a:solidFill>
                <a:srgbClr val="FFFFFF"/>
              </a:solidFill>
            </a:endParaRPr>
          </a:p>
        </p:txBody>
      </p:sp>
      <p:sp>
        <p:nvSpPr>
          <p:cNvPr id="8" name="TextBox 7">
            <a:extLst>
              <a:ext uri="{FF2B5EF4-FFF2-40B4-BE49-F238E27FC236}">
                <a16:creationId xmlns:a16="http://schemas.microsoft.com/office/drawing/2014/main" id="{319C692A-C642-EC42-A06D-59D04ADB4AF2}"/>
              </a:ext>
            </a:extLst>
          </p:cNvPr>
          <p:cNvSpPr txBox="1"/>
          <p:nvPr/>
        </p:nvSpPr>
        <p:spPr>
          <a:xfrm>
            <a:off x="4420900" y="1217589"/>
            <a:ext cx="4874200" cy="461645"/>
          </a:xfrm>
          <a:prstGeom prst="rect">
            <a:avLst/>
          </a:prstGeom>
          <a:noFill/>
        </p:spPr>
        <p:txBody>
          <a:bodyPr wrap="square" lIns="91420" tIns="45710" rIns="91420" bIns="45710" rtlCol="0">
            <a:spAutoFit/>
          </a:bodyPr>
          <a:lstStyle/>
          <a:p>
            <a:pPr defTabSz="914202"/>
            <a:r>
              <a:rPr lang="en-US" sz="2400" kern="1200" dirty="0">
                <a:solidFill>
                  <a:srgbClr val="FFFFFF"/>
                </a:solidFill>
                <a:ea typeface="Arial Unicode MS"/>
              </a:rPr>
              <a:t>Application Security </a:t>
            </a:r>
            <a:r>
              <a:rPr lang="en-US" sz="2400" dirty="0">
                <a:solidFill>
                  <a:srgbClr val="FFFFFF"/>
                </a:solidFill>
                <a:ea typeface="Arial Unicode MS"/>
              </a:rPr>
              <a:t>Concerns</a:t>
            </a:r>
            <a:endParaRPr lang="en-US" sz="2400" kern="1200" dirty="0">
              <a:solidFill>
                <a:srgbClr val="FFFFFF"/>
              </a:solidFill>
              <a:ea typeface="Arial Unicode MS"/>
            </a:endParaRPr>
          </a:p>
        </p:txBody>
      </p:sp>
      <p:sp>
        <p:nvSpPr>
          <p:cNvPr id="10" name="Rectangle 2066">
            <a:extLst>
              <a:ext uri="{FF2B5EF4-FFF2-40B4-BE49-F238E27FC236}">
                <a16:creationId xmlns:a16="http://schemas.microsoft.com/office/drawing/2014/main" id="{CEA36DD5-8DBC-1640-920A-EE08C24EC870}"/>
              </a:ext>
            </a:extLst>
          </p:cNvPr>
          <p:cNvSpPr>
            <a:spLocks noChangeArrowheads="1"/>
          </p:cNvSpPr>
          <p:nvPr/>
        </p:nvSpPr>
        <p:spPr bwMode="auto">
          <a:xfrm>
            <a:off x="44161" y="141314"/>
            <a:ext cx="4252912" cy="2668588"/>
          </a:xfrm>
          <a:prstGeom prst="rect">
            <a:avLst/>
          </a:prstGeom>
          <a:solidFill>
            <a:srgbClr val="5AAAFA"/>
          </a:solidFill>
          <a:ln w="9525">
            <a:noFill/>
            <a:miter lim="800000"/>
            <a:headEnd/>
            <a:tailEnd/>
          </a:ln>
        </p:spPr>
        <p:txBody>
          <a:bodyPr lIns="91420" tIns="45710" rIns="91420" bIns="45710"/>
          <a:lstStyle/>
          <a:p>
            <a:pPr defTabSz="914202"/>
            <a:endParaRPr lang="en-US" sz="1800" kern="1200">
              <a:ea typeface="Arial Unicode MS"/>
              <a:cs typeface="Arial Unicode MS"/>
            </a:endParaRPr>
          </a:p>
        </p:txBody>
      </p:sp>
      <p:sp>
        <p:nvSpPr>
          <p:cNvPr id="11" name="Rectangle 27">
            <a:extLst>
              <a:ext uri="{FF2B5EF4-FFF2-40B4-BE49-F238E27FC236}">
                <a16:creationId xmlns:a16="http://schemas.microsoft.com/office/drawing/2014/main" id="{DFB3E21E-6DA4-B247-B1B4-E419E76E1E15}"/>
              </a:ext>
            </a:extLst>
          </p:cNvPr>
          <p:cNvSpPr>
            <a:spLocks noChangeArrowheads="1"/>
          </p:cNvSpPr>
          <p:nvPr/>
        </p:nvSpPr>
        <p:spPr bwMode="auto">
          <a:xfrm>
            <a:off x="158543" y="1085724"/>
            <a:ext cx="3910013" cy="75691"/>
          </a:xfrm>
          <a:prstGeom prst="rect">
            <a:avLst/>
          </a:prstGeom>
          <a:solidFill>
            <a:srgbClr val="003F69"/>
          </a:solidFill>
          <a:ln w="9525">
            <a:noFill/>
            <a:miter lim="800000"/>
            <a:headEnd/>
            <a:tailEnd/>
          </a:ln>
        </p:spPr>
        <p:txBody>
          <a:bodyPr lIns="91420" tIns="45710" rIns="91420" bIns="45710"/>
          <a:lstStyle/>
          <a:p>
            <a:pPr defTabSz="914202"/>
            <a:endParaRPr lang="en-US" sz="1800" kern="1200">
              <a:ea typeface="Arial Unicode MS"/>
              <a:cs typeface="Arial Unicode MS"/>
            </a:endParaRPr>
          </a:p>
        </p:txBody>
      </p:sp>
      <p:sp>
        <p:nvSpPr>
          <p:cNvPr id="12" name="TextBox 53">
            <a:extLst>
              <a:ext uri="{FF2B5EF4-FFF2-40B4-BE49-F238E27FC236}">
                <a16:creationId xmlns:a16="http://schemas.microsoft.com/office/drawing/2014/main" id="{2B52AC45-A940-3346-8678-AF1E3D2679F9}"/>
              </a:ext>
            </a:extLst>
          </p:cNvPr>
          <p:cNvSpPr txBox="1">
            <a:spLocks noChangeArrowheads="1"/>
          </p:cNvSpPr>
          <p:nvPr/>
        </p:nvSpPr>
        <p:spPr bwMode="auto">
          <a:xfrm>
            <a:off x="-285861" y="75638"/>
            <a:ext cx="2352675" cy="1276350"/>
          </a:xfrm>
          <a:prstGeom prst="rect">
            <a:avLst/>
          </a:prstGeom>
          <a:noFill/>
          <a:ln w="9525">
            <a:noFill/>
            <a:miter lim="800000"/>
            <a:headEnd/>
            <a:tailEnd/>
          </a:ln>
        </p:spPr>
        <p:txBody>
          <a:bodyPr lIns="91414" tIns="45707" rIns="91414" bIns="45707"/>
          <a:lstStyle/>
          <a:p>
            <a:pPr algn="ctr" defTabSz="914202"/>
            <a:r>
              <a:rPr lang="en-US" sz="6600" dirty="0">
                <a:solidFill>
                  <a:srgbClr val="003759"/>
                </a:solidFill>
              </a:rPr>
              <a:t>8%</a:t>
            </a:r>
            <a:endParaRPr lang="en-US" sz="6600" kern="1200" dirty="0">
              <a:solidFill>
                <a:srgbClr val="003759"/>
              </a:solidFill>
              <a:ea typeface="Arial Unicode MS"/>
              <a:cs typeface="Arial Unicode MS"/>
            </a:endParaRPr>
          </a:p>
        </p:txBody>
      </p:sp>
      <p:sp>
        <p:nvSpPr>
          <p:cNvPr id="13" name="TextBox 54">
            <a:extLst>
              <a:ext uri="{FF2B5EF4-FFF2-40B4-BE49-F238E27FC236}">
                <a16:creationId xmlns:a16="http://schemas.microsoft.com/office/drawing/2014/main" id="{7EAE09E0-80E8-E648-88C3-51680E00C675}"/>
              </a:ext>
            </a:extLst>
          </p:cNvPr>
          <p:cNvSpPr txBox="1">
            <a:spLocks noChangeArrowheads="1"/>
          </p:cNvSpPr>
          <p:nvPr/>
        </p:nvSpPr>
        <p:spPr bwMode="auto">
          <a:xfrm>
            <a:off x="130843" y="1200676"/>
            <a:ext cx="3997325" cy="1122363"/>
          </a:xfrm>
          <a:prstGeom prst="rect">
            <a:avLst/>
          </a:prstGeom>
          <a:noFill/>
          <a:ln w="9525">
            <a:noFill/>
            <a:miter lim="800000"/>
            <a:headEnd/>
            <a:tailEnd/>
          </a:ln>
        </p:spPr>
        <p:txBody>
          <a:bodyPr lIns="91414" tIns="45707" rIns="91414" bIns="45707"/>
          <a:lstStyle/>
          <a:p>
            <a:pPr defTabSz="914202"/>
            <a:r>
              <a:rPr lang="en-US" sz="2400" dirty="0">
                <a:solidFill>
                  <a:srgbClr val="003759"/>
                </a:solidFill>
              </a:rPr>
              <a:t>8%</a:t>
            </a:r>
            <a:r>
              <a:rPr lang="en-US" sz="2400" dirty="0">
                <a:solidFill>
                  <a:srgbClr val="003759"/>
                </a:solidFill>
                <a:ea typeface="Arial Unicode MS"/>
                <a:cs typeface="Arial Unicode MS"/>
              </a:rPr>
              <a:t> </a:t>
            </a:r>
            <a:r>
              <a:rPr lang="en-US" sz="2200" dirty="0">
                <a:solidFill>
                  <a:srgbClr val="003759"/>
                </a:solidFill>
              </a:rPr>
              <a:t>increase - $96.3 billion extra spending by worldwide enterprises on application security in 2018 </a:t>
            </a:r>
            <a:r>
              <a:rPr lang="en-US" sz="1100" dirty="0">
                <a:solidFill>
                  <a:srgbClr val="003759"/>
                </a:solidFill>
              </a:rPr>
              <a:t>(Gartner)</a:t>
            </a:r>
            <a:endParaRPr lang="en-US" sz="1100" kern="1200" dirty="0">
              <a:solidFill>
                <a:srgbClr val="003759"/>
              </a:solidFill>
              <a:latin typeface="IBM Plex Sans" charset="0"/>
              <a:ea typeface="IBM Plex Sans" charset="0"/>
              <a:cs typeface="IBM Plex Sans" charset="0"/>
            </a:endParaRPr>
          </a:p>
        </p:txBody>
      </p:sp>
      <p:sp>
        <p:nvSpPr>
          <p:cNvPr id="14" name="Up Arrow 13">
            <a:extLst>
              <a:ext uri="{FF2B5EF4-FFF2-40B4-BE49-F238E27FC236}">
                <a16:creationId xmlns:a16="http://schemas.microsoft.com/office/drawing/2014/main" id="{789BB4A4-B822-B443-9D8C-1AF7033E318E}"/>
              </a:ext>
            </a:extLst>
          </p:cNvPr>
          <p:cNvSpPr/>
          <p:nvPr/>
        </p:nvSpPr>
        <p:spPr>
          <a:xfrm>
            <a:off x="6815738" y="3427079"/>
            <a:ext cx="699247" cy="883664"/>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Up Arrow 14">
            <a:extLst>
              <a:ext uri="{FF2B5EF4-FFF2-40B4-BE49-F238E27FC236}">
                <a16:creationId xmlns:a16="http://schemas.microsoft.com/office/drawing/2014/main" id="{58BDA1FA-7933-344F-8A78-C3E1BF342D8B}"/>
              </a:ext>
            </a:extLst>
          </p:cNvPr>
          <p:cNvSpPr/>
          <p:nvPr/>
        </p:nvSpPr>
        <p:spPr>
          <a:xfrm>
            <a:off x="3181190" y="2067005"/>
            <a:ext cx="653143" cy="1060397"/>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TextBox 15">
            <a:extLst>
              <a:ext uri="{FF2B5EF4-FFF2-40B4-BE49-F238E27FC236}">
                <a16:creationId xmlns:a16="http://schemas.microsoft.com/office/drawing/2014/main" id="{10B6E45E-5190-3D4C-B8F3-5866D15F3C37}"/>
              </a:ext>
            </a:extLst>
          </p:cNvPr>
          <p:cNvSpPr txBox="1"/>
          <p:nvPr/>
        </p:nvSpPr>
        <p:spPr>
          <a:xfrm>
            <a:off x="4515502" y="1854623"/>
            <a:ext cx="4293195" cy="3093154"/>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2"/>
                </a:solidFill>
              </a:rPr>
              <a:t>Source code – Mobile &amp; Web applications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Vulnerable API’s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Cloud services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IoT connected to mobile devices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Open Source code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Data security</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endParaRPr lang="en-US" sz="1500" dirty="0">
              <a:solidFill>
                <a:schemeClr val="bg2"/>
              </a:solidFill>
            </a:endParaRPr>
          </a:p>
        </p:txBody>
      </p:sp>
      <p:pic>
        <p:nvPicPr>
          <p:cNvPr id="17" name="Picture 16">
            <a:extLst>
              <a:ext uri="{FF2B5EF4-FFF2-40B4-BE49-F238E27FC236}">
                <a16:creationId xmlns:a16="http://schemas.microsoft.com/office/drawing/2014/main" id="{A4434B7B-E5CE-514C-B127-E4801A66D9BB}"/>
              </a:ext>
            </a:extLst>
          </p:cNvPr>
          <p:cNvPicPr>
            <a:picLocks noChangeAspect="1"/>
          </p:cNvPicPr>
          <p:nvPr/>
        </p:nvPicPr>
        <p:blipFill>
          <a:blip r:embed="rId4"/>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4213998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5">
            <a:extLst>
              <a:ext uri="{FF2B5EF4-FFF2-40B4-BE49-F238E27FC236}">
                <a16:creationId xmlns:a16="http://schemas.microsoft.com/office/drawing/2014/main" id="{C7AB74AB-A633-1046-9A4A-8203AD3CA2F1}"/>
              </a:ext>
            </a:extLst>
          </p:cNvPr>
          <p:cNvSpPr txBox="1">
            <a:spLocks/>
          </p:cNvSpPr>
          <p:nvPr/>
        </p:nvSpPr>
        <p:spPr>
          <a:xfrm>
            <a:off x="436837" y="569222"/>
            <a:ext cx="8270327" cy="429843"/>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GB" sz="3000">
                <a:latin typeface="Calibri Light" panose="020F0302020204030204" pitchFamily="34" charset="0"/>
                <a:sym typeface="HelvNeue Bold for IBM"/>
              </a:rPr>
              <a:t>What is DevSecOps?</a:t>
            </a:r>
            <a:endParaRPr lang="en-US" sz="3000" b="1" dirty="0">
              <a:latin typeface="Calibri Light" panose="020F0302020204030204" pitchFamily="34" charset="0"/>
            </a:endParaRPr>
          </a:p>
        </p:txBody>
      </p:sp>
      <p:sp>
        <p:nvSpPr>
          <p:cNvPr id="26" name="Content Placeholder 2">
            <a:extLst>
              <a:ext uri="{FF2B5EF4-FFF2-40B4-BE49-F238E27FC236}">
                <a16:creationId xmlns:a16="http://schemas.microsoft.com/office/drawing/2014/main" id="{F1A758E0-9536-3A41-8F71-38A09959B22F}"/>
              </a:ext>
            </a:extLst>
          </p:cNvPr>
          <p:cNvSpPr txBox="1">
            <a:spLocks/>
          </p:cNvSpPr>
          <p:nvPr/>
        </p:nvSpPr>
        <p:spPr>
          <a:xfrm>
            <a:off x="628650" y="1507167"/>
            <a:ext cx="7886700" cy="3279146"/>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50" dirty="0">
                <a:latin typeface="IBM Plex Sans" panose="020B0503050000000000" pitchFamily="34" charset="0"/>
              </a:rPr>
              <a:t>Adds the element of Security to DevOps</a:t>
            </a:r>
          </a:p>
          <a:p>
            <a:pPr marL="0" indent="0">
              <a:buNone/>
            </a:pPr>
            <a:endParaRPr lang="en-GB" sz="1950" dirty="0">
              <a:latin typeface="IBM Plex Sans" panose="020B0503050000000000" pitchFamily="34" charset="0"/>
            </a:endParaRPr>
          </a:p>
          <a:p>
            <a:r>
              <a:rPr lang="en-GB" sz="1950" dirty="0">
                <a:latin typeface="IBM Plex Sans" panose="020B0503050000000000" pitchFamily="34" charset="0"/>
              </a:rPr>
              <a:t>Embed concepts of Security in every step of SDLC</a:t>
            </a:r>
          </a:p>
          <a:p>
            <a:endParaRPr lang="en-GB" sz="1950" dirty="0">
              <a:latin typeface="IBM Plex Sans" panose="020B0503050000000000" pitchFamily="34" charset="0"/>
            </a:endParaRPr>
          </a:p>
          <a:p>
            <a:r>
              <a:rPr lang="en-GB" sz="1950" dirty="0">
                <a:latin typeface="IBM Plex Sans" panose="020B0503050000000000" pitchFamily="34" charset="0"/>
              </a:rPr>
              <a:t>Everyone is responsible for Security  </a:t>
            </a:r>
          </a:p>
          <a:p>
            <a:endParaRPr lang="en-GB" sz="1950" dirty="0">
              <a:latin typeface="IBM Plex Sans" panose="020B0503050000000000" pitchFamily="34" charset="0"/>
            </a:endParaRPr>
          </a:p>
          <a:p>
            <a:r>
              <a:rPr lang="en-GB" sz="1950" dirty="0">
                <a:latin typeface="IBM Plex Sans" panose="020B0503050000000000" pitchFamily="34" charset="0"/>
              </a:rPr>
              <a:t>Use tools to automate various Security processes such as:</a:t>
            </a:r>
          </a:p>
          <a:p>
            <a:pPr lvl="1"/>
            <a:r>
              <a:rPr lang="en-GB" sz="1650" dirty="0">
                <a:latin typeface="IBM Plex Sans" panose="020B0503050000000000" pitchFamily="34" charset="0"/>
              </a:rPr>
              <a:t>Code Review  </a:t>
            </a:r>
          </a:p>
          <a:p>
            <a:pPr lvl="1"/>
            <a:r>
              <a:rPr lang="en-GB" sz="1650" dirty="0">
                <a:latin typeface="IBM Plex Sans" panose="020B0503050000000000" pitchFamily="34" charset="0"/>
              </a:rPr>
              <a:t>Identity and Access Management </a:t>
            </a:r>
          </a:p>
          <a:p>
            <a:pPr lvl="1"/>
            <a:r>
              <a:rPr lang="en-GB" sz="1650" dirty="0">
                <a:latin typeface="IBM Plex Sans" panose="020B0503050000000000" pitchFamily="34" charset="0"/>
              </a:rPr>
              <a:t>Vulnerability Scanning</a:t>
            </a:r>
          </a:p>
          <a:p>
            <a:endParaRPr lang="en-GB" sz="1950" dirty="0">
              <a:latin typeface="IBM Plex Sans" panose="020B0503050000000000" pitchFamily="34" charset="0"/>
            </a:endParaRPr>
          </a:p>
          <a:p>
            <a:endParaRPr lang="en-GB" sz="1950" dirty="0">
              <a:latin typeface="IBM Plex Sans" panose="020B0503050000000000" pitchFamily="34" charset="0"/>
            </a:endParaRPr>
          </a:p>
          <a:p>
            <a:endParaRPr lang="en-GB" sz="1950" i="1" dirty="0">
              <a:latin typeface="IBM Plex Sans" panose="020B0503050000000000" pitchFamily="34" charset="0"/>
            </a:endParaRPr>
          </a:p>
          <a:p>
            <a:endParaRPr lang="en-GB" sz="1950" i="1" dirty="0">
              <a:latin typeface="IBM Plex Sans" panose="020B0503050000000000" pitchFamily="34" charset="0"/>
            </a:endParaRPr>
          </a:p>
          <a:p>
            <a:endParaRPr lang="en-US" sz="1950" i="1" dirty="0">
              <a:latin typeface="IBM Plex Sans" panose="020B0503050000000000" pitchFamily="34" charset="0"/>
            </a:endParaRPr>
          </a:p>
        </p:txBody>
      </p:sp>
      <p:pic>
        <p:nvPicPr>
          <p:cNvPr id="27" name="Picture 26">
            <a:extLst>
              <a:ext uri="{FF2B5EF4-FFF2-40B4-BE49-F238E27FC236}">
                <a16:creationId xmlns:a16="http://schemas.microsoft.com/office/drawing/2014/main" id="{6C10C139-03C8-CC4B-BAB6-2A2D7E8E2B85}"/>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28" name="Picture 27">
            <a:extLst>
              <a:ext uri="{FF2B5EF4-FFF2-40B4-BE49-F238E27FC236}">
                <a16:creationId xmlns:a16="http://schemas.microsoft.com/office/drawing/2014/main" id="{AD513411-EA01-3649-8A03-F916CC8786F6}"/>
              </a:ext>
            </a:extLst>
          </p:cNvPr>
          <p:cNvPicPr>
            <a:picLocks noChangeAspect="1"/>
          </p:cNvPicPr>
          <p:nvPr/>
        </p:nvPicPr>
        <p:blipFill>
          <a:blip r:embed="rId4"/>
          <a:stretch>
            <a:fillRect/>
          </a:stretch>
        </p:blipFill>
        <p:spPr>
          <a:xfrm>
            <a:off x="7561504" y="245201"/>
            <a:ext cx="1262456" cy="471093"/>
          </a:xfrm>
          <a:prstGeom prst="rect">
            <a:avLst/>
          </a:prstGeom>
        </p:spPr>
      </p:pic>
    </p:spTree>
    <p:extLst>
      <p:ext uri="{BB962C8B-B14F-4D97-AF65-F5344CB8AC3E}">
        <p14:creationId xmlns:p14="http://schemas.microsoft.com/office/powerpoint/2010/main" val="340041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7606FFD5-3076-774E-9EA6-D86167943DF4}"/>
              </a:ext>
            </a:extLst>
          </p:cNvPr>
          <p:cNvSpPr txBox="1">
            <a:spLocks/>
          </p:cNvSpPr>
          <p:nvPr/>
        </p:nvSpPr>
        <p:spPr>
          <a:xfrm>
            <a:off x="436837" y="569222"/>
            <a:ext cx="8270327" cy="429843"/>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GB" sz="3000">
                <a:latin typeface="Calibri Light" panose="020F0302020204030204" pitchFamily="34" charset="0"/>
                <a:sym typeface="HelvNeue Bold for IBM"/>
              </a:rPr>
              <a:t>Benefits of DevSecOps</a:t>
            </a:r>
            <a:endParaRPr lang="en-US" sz="3000" b="1" dirty="0">
              <a:latin typeface="Calibri Light" panose="020F0302020204030204" pitchFamily="34" charset="0"/>
            </a:endParaRPr>
          </a:p>
        </p:txBody>
      </p:sp>
      <p:sp>
        <p:nvSpPr>
          <p:cNvPr id="3" name="Content Placeholder 2">
            <a:extLst>
              <a:ext uri="{FF2B5EF4-FFF2-40B4-BE49-F238E27FC236}">
                <a16:creationId xmlns:a16="http://schemas.microsoft.com/office/drawing/2014/main" id="{E91DB3FB-021C-6849-8474-C1E239C3A472}"/>
              </a:ext>
            </a:extLst>
          </p:cNvPr>
          <p:cNvSpPr txBox="1">
            <a:spLocks/>
          </p:cNvSpPr>
          <p:nvPr/>
        </p:nvSpPr>
        <p:spPr>
          <a:xfrm>
            <a:off x="628650" y="1369219"/>
            <a:ext cx="7886700" cy="340090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100" dirty="0">
                <a:latin typeface="IBM Plex Sans" panose="020B0503050000000000" pitchFamily="34" charset="0"/>
              </a:rPr>
              <a:t>Cost Reduction</a:t>
            </a:r>
          </a:p>
          <a:p>
            <a:pPr lvl="1"/>
            <a:r>
              <a:rPr lang="en-GB" sz="1800" dirty="0">
                <a:latin typeface="IBM Plex Sans" panose="020B0503050000000000" pitchFamily="34" charset="0"/>
              </a:rPr>
              <a:t>Detect &amp; fix Security issues during development phase </a:t>
            </a:r>
          </a:p>
          <a:p>
            <a:pPr lvl="1"/>
            <a:endParaRPr lang="en-GB" sz="1800" dirty="0">
              <a:latin typeface="IBM Plex Sans" panose="020B0503050000000000" pitchFamily="34" charset="0"/>
            </a:endParaRPr>
          </a:p>
          <a:p>
            <a:r>
              <a:rPr lang="en-GB" sz="2100" dirty="0">
                <a:latin typeface="IBM Plex Sans" panose="020B0503050000000000" pitchFamily="34" charset="0"/>
              </a:rPr>
              <a:t>Speed of Delivery/Recovery </a:t>
            </a:r>
          </a:p>
          <a:p>
            <a:pPr lvl="1"/>
            <a:r>
              <a:rPr lang="en-GB" sz="1800" dirty="0">
                <a:latin typeface="IBM Plex Sans" panose="020B0503050000000000" pitchFamily="34" charset="0"/>
              </a:rPr>
              <a:t>Eliminate Security bottlenecks </a:t>
            </a:r>
          </a:p>
          <a:p>
            <a:pPr lvl="1"/>
            <a:endParaRPr lang="en-GB" sz="1800" dirty="0">
              <a:latin typeface="IBM Plex Sans" panose="020B0503050000000000" pitchFamily="34" charset="0"/>
            </a:endParaRPr>
          </a:p>
          <a:p>
            <a:r>
              <a:rPr lang="en-GB" sz="2100" dirty="0">
                <a:latin typeface="IBM Plex Sans" panose="020B0503050000000000" pitchFamily="34" charset="0"/>
              </a:rPr>
              <a:t>Secure by design</a:t>
            </a:r>
          </a:p>
          <a:p>
            <a:pPr lvl="1"/>
            <a:r>
              <a:rPr lang="en-GB" sz="1800" dirty="0">
                <a:latin typeface="IBM Plex Sans" panose="020B0503050000000000" pitchFamily="34" charset="0"/>
              </a:rPr>
              <a:t>Automated code review, vulnerability scanning</a:t>
            </a:r>
          </a:p>
          <a:p>
            <a:pPr lvl="1"/>
            <a:endParaRPr lang="en-GB" sz="1800" dirty="0">
              <a:latin typeface="IBM Plex Sans" panose="020B0503050000000000" pitchFamily="34" charset="0"/>
            </a:endParaRPr>
          </a:p>
          <a:p>
            <a:r>
              <a:rPr lang="en-GB" sz="2100" dirty="0">
                <a:latin typeface="IBM Plex Sans" panose="020B0503050000000000" pitchFamily="34" charset="0"/>
              </a:rPr>
              <a:t>Secure iterative innovation</a:t>
            </a:r>
          </a:p>
          <a:p>
            <a:pPr lvl="1"/>
            <a:r>
              <a:rPr lang="en-GB" sz="1800" dirty="0">
                <a:latin typeface="IBM Plex Sans" panose="020B0503050000000000" pitchFamily="34" charset="0"/>
              </a:rPr>
              <a:t>Innovate securely at speed &amp; scale </a:t>
            </a:r>
          </a:p>
        </p:txBody>
      </p:sp>
      <p:pic>
        <p:nvPicPr>
          <p:cNvPr id="4" name="Picture 3">
            <a:extLst>
              <a:ext uri="{FF2B5EF4-FFF2-40B4-BE49-F238E27FC236}">
                <a16:creationId xmlns:a16="http://schemas.microsoft.com/office/drawing/2014/main" id="{CD6E1FF4-E05D-804B-9E49-2F7B6FBEF105}"/>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5" name="Picture 4">
            <a:extLst>
              <a:ext uri="{FF2B5EF4-FFF2-40B4-BE49-F238E27FC236}">
                <a16:creationId xmlns:a16="http://schemas.microsoft.com/office/drawing/2014/main" id="{07A87296-8F2E-354C-B5B3-419C7DB0FEB1}"/>
              </a:ext>
            </a:extLst>
          </p:cNvPr>
          <p:cNvPicPr>
            <a:picLocks noChangeAspect="1"/>
          </p:cNvPicPr>
          <p:nvPr/>
        </p:nvPicPr>
        <p:blipFill>
          <a:blip r:embed="rId4"/>
          <a:stretch>
            <a:fillRect/>
          </a:stretch>
        </p:blipFill>
        <p:spPr>
          <a:xfrm>
            <a:off x="7561504" y="245201"/>
            <a:ext cx="1262456" cy="471093"/>
          </a:xfrm>
          <a:prstGeom prst="rect">
            <a:avLst/>
          </a:prstGeom>
        </p:spPr>
      </p:pic>
    </p:spTree>
    <p:extLst>
      <p:ext uri="{BB962C8B-B14F-4D97-AF65-F5344CB8AC3E}">
        <p14:creationId xmlns:p14="http://schemas.microsoft.com/office/powerpoint/2010/main" val="3367800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5">
            <a:extLst>
              <a:ext uri="{FF2B5EF4-FFF2-40B4-BE49-F238E27FC236}">
                <a16:creationId xmlns:a16="http://schemas.microsoft.com/office/drawing/2014/main" id="{06750837-0467-8547-AF2A-059A87A51050}"/>
              </a:ext>
            </a:extLst>
          </p:cNvPr>
          <p:cNvSpPr txBox="1">
            <a:spLocks/>
          </p:cNvSpPr>
          <p:nvPr/>
        </p:nvSpPr>
        <p:spPr>
          <a:xfrm>
            <a:off x="436837" y="569222"/>
            <a:ext cx="8270327" cy="429843"/>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GB" sz="3000">
                <a:latin typeface="Calibri Light" panose="020F0302020204030204" pitchFamily="34" charset="0"/>
                <a:sym typeface="HelvNeue Bold for IBM"/>
              </a:rPr>
              <a:t>Common Practices of DevSecOps</a:t>
            </a:r>
            <a:endParaRPr lang="en-US" sz="3000" dirty="0">
              <a:latin typeface="Calibri Light" panose="020F0302020204030204" pitchFamily="34" charset="0"/>
            </a:endParaRPr>
          </a:p>
        </p:txBody>
      </p:sp>
      <p:sp>
        <p:nvSpPr>
          <p:cNvPr id="26" name="Content Placeholder 2">
            <a:extLst>
              <a:ext uri="{FF2B5EF4-FFF2-40B4-BE49-F238E27FC236}">
                <a16:creationId xmlns:a16="http://schemas.microsoft.com/office/drawing/2014/main" id="{429D4766-916F-5C4C-9632-F9680860CA8A}"/>
              </a:ext>
            </a:extLst>
          </p:cNvPr>
          <p:cNvSpPr txBox="1">
            <a:spLocks/>
          </p:cNvSpPr>
          <p:nvPr/>
        </p:nvSpPr>
        <p:spPr>
          <a:xfrm>
            <a:off x="628650" y="1369219"/>
            <a:ext cx="7886700" cy="340280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100" dirty="0">
                <a:latin typeface="IBM Plex Sans" panose="020B0503050000000000" pitchFamily="34" charset="0"/>
              </a:rPr>
              <a:t>Risk Assessment</a:t>
            </a:r>
          </a:p>
          <a:p>
            <a:pPr lvl="1"/>
            <a:r>
              <a:rPr lang="en-GB" sz="1800" dirty="0">
                <a:latin typeface="IBM Plex Sans" panose="020B0503050000000000" pitchFamily="34" charset="0"/>
              </a:rPr>
              <a:t>Threat identification </a:t>
            </a:r>
          </a:p>
          <a:p>
            <a:pPr lvl="1"/>
            <a:r>
              <a:rPr lang="en-GB" sz="1800" dirty="0">
                <a:latin typeface="IBM Plex Sans" panose="020B0503050000000000" pitchFamily="34" charset="0"/>
              </a:rPr>
              <a:t>Strategies </a:t>
            </a:r>
          </a:p>
          <a:p>
            <a:pPr lvl="1"/>
            <a:endParaRPr lang="en-GB" sz="1800" dirty="0">
              <a:latin typeface="IBM Plex Sans" panose="020B0503050000000000" pitchFamily="34" charset="0"/>
            </a:endParaRPr>
          </a:p>
          <a:p>
            <a:r>
              <a:rPr lang="en-GB" sz="2100" dirty="0">
                <a:latin typeface="IBM Plex Sans" panose="020B0503050000000000" pitchFamily="34" charset="0"/>
              </a:rPr>
              <a:t>Secure Coding</a:t>
            </a:r>
          </a:p>
          <a:p>
            <a:pPr lvl="1"/>
            <a:r>
              <a:rPr lang="en-GB" sz="1800" dirty="0">
                <a:latin typeface="IBM Plex Sans" panose="020B0503050000000000" pitchFamily="34" charset="0"/>
              </a:rPr>
              <a:t>High Cohesion &amp; Loose Coupling </a:t>
            </a:r>
          </a:p>
          <a:p>
            <a:pPr lvl="1"/>
            <a:r>
              <a:rPr lang="en-GB" sz="1800" dirty="0">
                <a:latin typeface="IBM Plex Sans" panose="020B0503050000000000" pitchFamily="34" charset="0"/>
              </a:rPr>
              <a:t>SAST – Static Application Security Testing</a:t>
            </a:r>
          </a:p>
          <a:p>
            <a:pPr lvl="1"/>
            <a:r>
              <a:rPr lang="en-GB" sz="1800" dirty="0">
                <a:latin typeface="IBM Plex Sans" panose="020B0503050000000000" pitchFamily="34" charset="0"/>
              </a:rPr>
              <a:t>Code Analysis </a:t>
            </a:r>
          </a:p>
          <a:p>
            <a:pPr lvl="1"/>
            <a:endParaRPr lang="en-GB" sz="1800" dirty="0">
              <a:latin typeface="IBM Plex Sans" panose="020B0503050000000000" pitchFamily="34" charset="0"/>
            </a:endParaRPr>
          </a:p>
          <a:p>
            <a:r>
              <a:rPr lang="en-GB" sz="2100" dirty="0">
                <a:latin typeface="IBM Plex Sans" panose="020B0503050000000000" pitchFamily="34" charset="0"/>
              </a:rPr>
              <a:t>Secure Infrastructure (Cloud?)</a:t>
            </a:r>
          </a:p>
          <a:p>
            <a:pPr lvl="1"/>
            <a:r>
              <a:rPr lang="en-GB" sz="1800" dirty="0">
                <a:latin typeface="IBM Plex Sans" panose="020B0503050000000000" pitchFamily="34" charset="0"/>
              </a:rPr>
              <a:t>Server updates</a:t>
            </a:r>
          </a:p>
          <a:p>
            <a:pPr lvl="1"/>
            <a:r>
              <a:rPr lang="en-GB" sz="1800" dirty="0">
                <a:latin typeface="IBM Plex Sans" panose="020B0503050000000000" pitchFamily="34" charset="0"/>
              </a:rPr>
              <a:t>Backups</a:t>
            </a:r>
          </a:p>
          <a:p>
            <a:pPr marL="0" indent="0">
              <a:buNone/>
            </a:pPr>
            <a:endParaRPr lang="en-GB" sz="2100" dirty="0">
              <a:latin typeface="IBM Plex Sans" panose="020B0503050000000000" pitchFamily="34" charset="0"/>
            </a:endParaRPr>
          </a:p>
          <a:p>
            <a:pPr lvl="1"/>
            <a:endParaRPr lang="en-GB" sz="1800" dirty="0">
              <a:latin typeface="IBM Plex Sans" panose="020B0503050000000000" pitchFamily="34" charset="0"/>
            </a:endParaRPr>
          </a:p>
          <a:p>
            <a:pPr lvl="1"/>
            <a:endParaRPr lang="en-GB" sz="1800" dirty="0">
              <a:latin typeface="IBM Plex Sans" panose="020B0503050000000000" pitchFamily="34" charset="0"/>
            </a:endParaRPr>
          </a:p>
          <a:p>
            <a:endParaRPr lang="en-GB" sz="2100" dirty="0">
              <a:latin typeface="IBM Plex Sans" panose="020B0503050000000000" pitchFamily="34" charset="0"/>
            </a:endParaRPr>
          </a:p>
          <a:p>
            <a:endParaRPr lang="en-GB" sz="2100" dirty="0">
              <a:latin typeface="IBM Plex Sans" panose="020B0503050000000000" pitchFamily="34" charset="0"/>
            </a:endParaRPr>
          </a:p>
        </p:txBody>
      </p:sp>
      <p:pic>
        <p:nvPicPr>
          <p:cNvPr id="27" name="Picture 26">
            <a:extLst>
              <a:ext uri="{FF2B5EF4-FFF2-40B4-BE49-F238E27FC236}">
                <a16:creationId xmlns:a16="http://schemas.microsoft.com/office/drawing/2014/main" id="{1D96F22D-B14E-1E44-A5A0-49B16CE62FD9}"/>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28" name="Picture 27">
            <a:extLst>
              <a:ext uri="{FF2B5EF4-FFF2-40B4-BE49-F238E27FC236}">
                <a16:creationId xmlns:a16="http://schemas.microsoft.com/office/drawing/2014/main" id="{2B4F5B62-4CC9-3643-B503-3CE8AEEEED6A}"/>
              </a:ext>
            </a:extLst>
          </p:cNvPr>
          <p:cNvPicPr>
            <a:picLocks noChangeAspect="1"/>
          </p:cNvPicPr>
          <p:nvPr/>
        </p:nvPicPr>
        <p:blipFill>
          <a:blip r:embed="rId4"/>
          <a:stretch>
            <a:fillRect/>
          </a:stretch>
        </p:blipFill>
        <p:spPr>
          <a:xfrm>
            <a:off x="7561504" y="245201"/>
            <a:ext cx="1262456" cy="471093"/>
          </a:xfrm>
          <a:prstGeom prst="rect">
            <a:avLst/>
          </a:prstGeom>
        </p:spPr>
      </p:pic>
    </p:spTree>
    <p:extLst>
      <p:ext uri="{BB962C8B-B14F-4D97-AF65-F5344CB8AC3E}">
        <p14:creationId xmlns:p14="http://schemas.microsoft.com/office/powerpoint/2010/main" val="466800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409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195443" y="716294"/>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306778" y="188151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306778" y="3611102"/>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306778" y="2738288"/>
            <a:ext cx="3698665" cy="0"/>
          </a:xfrm>
          <a:prstGeom prst="straightConnector1">
            <a:avLst/>
          </a:prstGeom>
          <a:noFill/>
          <a:ln w="9525" cap="flat" cmpd="sng">
            <a:solidFill>
              <a:srgbClr val="00AEEF"/>
            </a:solidFill>
            <a:prstDash val="solid"/>
            <a:round/>
            <a:headEnd type="oval" w="med" len="med"/>
            <a:tailEnd type="none" w="med" len="med"/>
          </a:ln>
        </p:spPr>
      </p:cxnSp>
      <p:sp>
        <p:nvSpPr>
          <p:cNvPr id="9" name="TextBox 8">
            <a:extLst>
              <a:ext uri="{FF2B5EF4-FFF2-40B4-BE49-F238E27FC236}">
                <a16:creationId xmlns:a16="http://schemas.microsoft.com/office/drawing/2014/main" id="{67227204-6B95-594E-9AAF-1F78B951480D}"/>
              </a:ext>
            </a:extLst>
          </p:cNvPr>
          <p:cNvSpPr txBox="1"/>
          <p:nvPr/>
        </p:nvSpPr>
        <p:spPr>
          <a:xfrm>
            <a:off x="4875809" y="881244"/>
            <a:ext cx="2228495" cy="300082"/>
          </a:xfrm>
          <a:prstGeom prst="rect">
            <a:avLst/>
          </a:prstGeom>
          <a:noFill/>
        </p:spPr>
        <p:txBody>
          <a:bodyPr wrap="none" rtlCol="0">
            <a:spAutoFit/>
          </a:bodyPr>
          <a:lstStyle/>
          <a:p>
            <a:r>
              <a:rPr lang="en-US" b="1" dirty="0"/>
              <a:t>Key values of DevSecOps</a:t>
            </a:r>
          </a:p>
        </p:txBody>
      </p:sp>
      <p:cxnSp>
        <p:nvCxnSpPr>
          <p:cNvPr id="14" name="Shape 1184">
            <a:extLst>
              <a:ext uri="{FF2B5EF4-FFF2-40B4-BE49-F238E27FC236}">
                <a16:creationId xmlns:a16="http://schemas.microsoft.com/office/drawing/2014/main" id="{D3FE4D19-217A-C842-AD1D-55A4C9F8D3E9}"/>
              </a:ext>
            </a:extLst>
          </p:cNvPr>
          <p:cNvCxnSpPr>
            <a:cxnSpLocks/>
          </p:cNvCxnSpPr>
          <p:nvPr/>
        </p:nvCxnSpPr>
        <p:spPr>
          <a:xfrm>
            <a:off x="306778" y="230823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16" name="Shape 1184">
            <a:extLst>
              <a:ext uri="{FF2B5EF4-FFF2-40B4-BE49-F238E27FC236}">
                <a16:creationId xmlns:a16="http://schemas.microsoft.com/office/drawing/2014/main" id="{7C74FBBB-4BE8-A64E-AE1B-5F31386066B0}"/>
              </a:ext>
            </a:extLst>
          </p:cNvPr>
          <p:cNvCxnSpPr>
            <a:cxnSpLocks/>
          </p:cNvCxnSpPr>
          <p:nvPr/>
        </p:nvCxnSpPr>
        <p:spPr>
          <a:xfrm>
            <a:off x="306778" y="3176914"/>
            <a:ext cx="3698665" cy="0"/>
          </a:xfrm>
          <a:prstGeom prst="straightConnector1">
            <a:avLst/>
          </a:prstGeom>
          <a:noFill/>
          <a:ln w="9525" cap="flat" cmpd="sng">
            <a:solidFill>
              <a:srgbClr val="00AEEF"/>
            </a:solidFill>
            <a:prstDash val="solid"/>
            <a:round/>
            <a:headEnd type="oval" w="med" len="med"/>
            <a:tailEnd type="none" w="med" len="med"/>
          </a:ln>
        </p:spPr>
      </p:cxnSp>
      <p:sp>
        <p:nvSpPr>
          <p:cNvPr id="18" name="TextBox 17">
            <a:extLst>
              <a:ext uri="{FF2B5EF4-FFF2-40B4-BE49-F238E27FC236}">
                <a16:creationId xmlns:a16="http://schemas.microsoft.com/office/drawing/2014/main" id="{70F820CE-2589-A148-9479-A9D6A7A7FD93}"/>
              </a:ext>
            </a:extLst>
          </p:cNvPr>
          <p:cNvSpPr txBox="1"/>
          <p:nvPr/>
        </p:nvSpPr>
        <p:spPr>
          <a:xfrm>
            <a:off x="195443" y="196900"/>
            <a:ext cx="2539478" cy="300082"/>
          </a:xfrm>
          <a:prstGeom prst="rect">
            <a:avLst/>
          </a:prstGeom>
          <a:noFill/>
        </p:spPr>
        <p:txBody>
          <a:bodyPr wrap="none" rtlCol="0">
            <a:spAutoFit/>
          </a:bodyPr>
          <a:lstStyle/>
          <a:p>
            <a:r>
              <a:rPr lang="en-US" b="1" dirty="0">
                <a:solidFill>
                  <a:schemeClr val="bg2"/>
                </a:solidFill>
              </a:rPr>
              <a:t>Five Principles in DevSecOps</a:t>
            </a:r>
          </a:p>
        </p:txBody>
      </p:sp>
      <p:sp>
        <p:nvSpPr>
          <p:cNvPr id="19" name="TextBox 18">
            <a:extLst>
              <a:ext uri="{FF2B5EF4-FFF2-40B4-BE49-F238E27FC236}">
                <a16:creationId xmlns:a16="http://schemas.microsoft.com/office/drawing/2014/main" id="{B6D830DD-6F2A-B445-9CB8-563DF25F121A}"/>
              </a:ext>
            </a:extLst>
          </p:cNvPr>
          <p:cNvSpPr txBox="1"/>
          <p:nvPr/>
        </p:nvSpPr>
        <p:spPr>
          <a:xfrm>
            <a:off x="274200" y="1565095"/>
            <a:ext cx="1980029" cy="300082"/>
          </a:xfrm>
          <a:prstGeom prst="rect">
            <a:avLst/>
          </a:prstGeom>
          <a:noFill/>
        </p:spPr>
        <p:txBody>
          <a:bodyPr wrap="none" rtlCol="0">
            <a:spAutoFit/>
          </a:bodyPr>
          <a:lstStyle/>
          <a:p>
            <a:r>
              <a:rPr lang="en-US" dirty="0">
                <a:solidFill>
                  <a:schemeClr val="bg2"/>
                </a:solidFill>
              </a:rPr>
              <a:t>1. Automate security in</a:t>
            </a:r>
          </a:p>
        </p:txBody>
      </p:sp>
      <p:sp>
        <p:nvSpPr>
          <p:cNvPr id="20" name="TextBox 19">
            <a:extLst>
              <a:ext uri="{FF2B5EF4-FFF2-40B4-BE49-F238E27FC236}">
                <a16:creationId xmlns:a16="http://schemas.microsoft.com/office/drawing/2014/main" id="{1C7BEA13-A8B9-6044-9CAB-F75E771544E4}"/>
              </a:ext>
            </a:extLst>
          </p:cNvPr>
          <p:cNvSpPr txBox="1"/>
          <p:nvPr/>
        </p:nvSpPr>
        <p:spPr>
          <a:xfrm>
            <a:off x="265056" y="2011205"/>
            <a:ext cx="2419252" cy="300082"/>
          </a:xfrm>
          <a:prstGeom prst="rect">
            <a:avLst/>
          </a:prstGeom>
          <a:noFill/>
        </p:spPr>
        <p:txBody>
          <a:bodyPr wrap="none" rtlCol="0">
            <a:spAutoFit/>
          </a:bodyPr>
          <a:lstStyle/>
          <a:p>
            <a:r>
              <a:rPr lang="en-US" dirty="0">
                <a:solidFill>
                  <a:schemeClr val="bg2"/>
                </a:solidFill>
              </a:rPr>
              <a:t>2. Integrate to “fail quickly”</a:t>
            </a:r>
          </a:p>
        </p:txBody>
      </p:sp>
      <p:sp>
        <p:nvSpPr>
          <p:cNvPr id="21" name="TextBox 20">
            <a:extLst>
              <a:ext uri="{FF2B5EF4-FFF2-40B4-BE49-F238E27FC236}">
                <a16:creationId xmlns:a16="http://schemas.microsoft.com/office/drawing/2014/main" id="{DB4B3171-8D33-9743-A5D1-DD8A6DA66D7A}"/>
              </a:ext>
            </a:extLst>
          </p:cNvPr>
          <p:cNvSpPr txBox="1"/>
          <p:nvPr/>
        </p:nvSpPr>
        <p:spPr>
          <a:xfrm>
            <a:off x="272814" y="2455223"/>
            <a:ext cx="1598515" cy="300082"/>
          </a:xfrm>
          <a:prstGeom prst="rect">
            <a:avLst/>
          </a:prstGeom>
          <a:noFill/>
        </p:spPr>
        <p:txBody>
          <a:bodyPr wrap="none" rtlCol="0">
            <a:spAutoFit/>
          </a:bodyPr>
          <a:lstStyle/>
          <a:p>
            <a:r>
              <a:rPr lang="en-US" dirty="0">
                <a:solidFill>
                  <a:schemeClr val="bg2"/>
                </a:solidFill>
              </a:rPr>
              <a:t>3. No false Alarms</a:t>
            </a:r>
          </a:p>
        </p:txBody>
      </p:sp>
      <p:sp>
        <p:nvSpPr>
          <p:cNvPr id="22" name="TextBox 21">
            <a:extLst>
              <a:ext uri="{FF2B5EF4-FFF2-40B4-BE49-F238E27FC236}">
                <a16:creationId xmlns:a16="http://schemas.microsoft.com/office/drawing/2014/main" id="{B0F76C9D-0E3C-7943-BD1D-813AA7C6891A}"/>
              </a:ext>
            </a:extLst>
          </p:cNvPr>
          <p:cNvSpPr txBox="1"/>
          <p:nvPr/>
        </p:nvSpPr>
        <p:spPr>
          <a:xfrm>
            <a:off x="272814" y="2892175"/>
            <a:ext cx="2327881" cy="300082"/>
          </a:xfrm>
          <a:prstGeom prst="rect">
            <a:avLst/>
          </a:prstGeom>
          <a:noFill/>
        </p:spPr>
        <p:txBody>
          <a:bodyPr wrap="none" rtlCol="0">
            <a:spAutoFit/>
          </a:bodyPr>
          <a:lstStyle/>
          <a:p>
            <a:r>
              <a:rPr lang="en-US" dirty="0">
                <a:solidFill>
                  <a:schemeClr val="bg2"/>
                </a:solidFill>
              </a:rPr>
              <a:t>4. Build security champions</a:t>
            </a:r>
          </a:p>
        </p:txBody>
      </p:sp>
      <p:sp>
        <p:nvSpPr>
          <p:cNvPr id="25" name="TextBox 24">
            <a:extLst>
              <a:ext uri="{FF2B5EF4-FFF2-40B4-BE49-F238E27FC236}">
                <a16:creationId xmlns:a16="http://schemas.microsoft.com/office/drawing/2014/main" id="{2580E0BB-6C56-7944-A899-678BE2342F27}"/>
              </a:ext>
            </a:extLst>
          </p:cNvPr>
          <p:cNvSpPr txBox="1"/>
          <p:nvPr/>
        </p:nvSpPr>
        <p:spPr>
          <a:xfrm>
            <a:off x="272814" y="3304542"/>
            <a:ext cx="2393604" cy="300082"/>
          </a:xfrm>
          <a:prstGeom prst="rect">
            <a:avLst/>
          </a:prstGeom>
          <a:noFill/>
        </p:spPr>
        <p:txBody>
          <a:bodyPr wrap="none" rtlCol="0">
            <a:spAutoFit/>
          </a:bodyPr>
          <a:lstStyle/>
          <a:p>
            <a:r>
              <a:rPr lang="en-US" dirty="0">
                <a:solidFill>
                  <a:schemeClr val="bg2"/>
                </a:solidFill>
              </a:rPr>
              <a:t>5. Keep operational visibility</a:t>
            </a:r>
          </a:p>
        </p:txBody>
      </p:sp>
      <p:sp>
        <p:nvSpPr>
          <p:cNvPr id="7" name="Rectangle 6">
            <a:extLst>
              <a:ext uri="{FF2B5EF4-FFF2-40B4-BE49-F238E27FC236}">
                <a16:creationId xmlns:a16="http://schemas.microsoft.com/office/drawing/2014/main" id="{67CA11D1-BB22-1745-B1DA-FCAA1A3A8903}"/>
              </a:ext>
            </a:extLst>
          </p:cNvPr>
          <p:cNvSpPr/>
          <p:nvPr/>
        </p:nvSpPr>
        <p:spPr>
          <a:xfrm>
            <a:off x="4784376" y="1230181"/>
            <a:ext cx="4140168" cy="3000821"/>
          </a:xfrm>
          <a:prstGeom prst="rect">
            <a:avLst/>
          </a:prstGeom>
        </p:spPr>
        <p:txBody>
          <a:bodyPr wrap="square">
            <a:spAutoFit/>
          </a:bodyPr>
          <a:lstStyle/>
          <a:p>
            <a:pPr>
              <a:buFont typeface="Arial" panose="020B0604020202020204" pitchFamily="34" charset="0"/>
              <a:buChar char="•"/>
            </a:pPr>
            <a:r>
              <a:rPr lang="en-US" dirty="0">
                <a:solidFill>
                  <a:srgbClr val="222222"/>
                </a:solidFill>
                <a:latin typeface="+mj-lt"/>
              </a:rPr>
              <a:t>  Greater speed and agility for security teams</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An ability to respond to change and needs rapidly</a:t>
            </a:r>
          </a:p>
          <a:p>
            <a:pPr>
              <a:buFont typeface="Arial" panose="020B0604020202020204" pitchFamily="34" charset="0"/>
              <a:buChar char="•"/>
            </a:pPr>
            <a:endParaRPr lang="en-US" dirty="0">
              <a:solidFill>
                <a:srgbClr val="222222"/>
              </a:solidFill>
              <a:latin typeface="+mj-lt"/>
            </a:endParaRPr>
          </a:p>
          <a:p>
            <a:pPr marL="7938">
              <a:buFont typeface="Arial" panose="020B0604020202020204" pitchFamily="34" charset="0"/>
              <a:buChar char="•"/>
            </a:pPr>
            <a:r>
              <a:rPr lang="en-US" dirty="0">
                <a:solidFill>
                  <a:srgbClr val="222222"/>
                </a:solidFill>
                <a:latin typeface="+mj-lt"/>
              </a:rPr>
              <a:t>  </a:t>
            </a:r>
            <a:r>
              <a:rPr lang="en-US" dirty="0"/>
              <a:t>Integrating security into the CI/CD pipeline ensures that security testing happens with every release</a:t>
            </a:r>
            <a:endParaRPr lang="en-US" dirty="0">
              <a:solidFill>
                <a:srgbClr val="222222"/>
              </a:solidFill>
              <a:latin typeface="+mj-lt"/>
            </a:endParaRP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More opportunities for automated builds and quality assurance testing</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Early identification of vulnerabilities in code</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Reduces costs and achieves agility </a:t>
            </a:r>
          </a:p>
        </p:txBody>
      </p:sp>
      <p:pic>
        <p:nvPicPr>
          <p:cNvPr id="11" name="Picture 10">
            <a:extLst>
              <a:ext uri="{FF2B5EF4-FFF2-40B4-BE49-F238E27FC236}">
                <a16:creationId xmlns:a16="http://schemas.microsoft.com/office/drawing/2014/main" id="{FE98D427-A6B3-4341-8E8A-3D0A36214E0E}"/>
              </a:ext>
            </a:extLst>
          </p:cNvPr>
          <p:cNvPicPr>
            <a:picLocks noChangeAspect="1"/>
          </p:cNvPicPr>
          <p:nvPr/>
        </p:nvPicPr>
        <p:blipFill>
          <a:blip r:embed="rId3"/>
          <a:stretch>
            <a:fillRect/>
          </a:stretch>
        </p:blipFill>
        <p:spPr>
          <a:xfrm>
            <a:off x="7561504" y="245201"/>
            <a:ext cx="1262456" cy="471093"/>
          </a:xfrm>
          <a:prstGeom prst="rect">
            <a:avLst/>
          </a:prstGeom>
        </p:spPr>
      </p:pic>
      <p:pic>
        <p:nvPicPr>
          <p:cNvPr id="26" name="Picture 25">
            <a:extLst>
              <a:ext uri="{FF2B5EF4-FFF2-40B4-BE49-F238E27FC236}">
                <a16:creationId xmlns:a16="http://schemas.microsoft.com/office/drawing/2014/main" id="{A06819AC-944F-6F44-9827-0B05DCFB47E8}"/>
              </a:ext>
            </a:extLst>
          </p:cNvPr>
          <p:cNvPicPr>
            <a:picLocks noChangeAspect="1"/>
          </p:cNvPicPr>
          <p:nvPr/>
        </p:nvPicPr>
        <p:blipFill>
          <a:blip r:embed="rId4"/>
          <a:stretch>
            <a:fillRect/>
          </a:stretch>
        </p:blipFill>
        <p:spPr>
          <a:xfrm>
            <a:off x="8690293" y="4915091"/>
            <a:ext cx="333689" cy="133476"/>
          </a:xfrm>
          <a:prstGeom prst="rect">
            <a:avLst/>
          </a:prstGeom>
        </p:spPr>
      </p:pic>
      <p:sp>
        <p:nvSpPr>
          <p:cNvPr id="2" name="TextBox 1">
            <a:extLst>
              <a:ext uri="{FF2B5EF4-FFF2-40B4-BE49-F238E27FC236}">
                <a16:creationId xmlns:a16="http://schemas.microsoft.com/office/drawing/2014/main" id="{4780C341-1C21-D34C-B679-1C323F551001}"/>
              </a:ext>
            </a:extLst>
          </p:cNvPr>
          <p:cNvSpPr txBox="1"/>
          <p:nvPr/>
        </p:nvSpPr>
        <p:spPr>
          <a:xfrm>
            <a:off x="29386" y="4879681"/>
            <a:ext cx="3683886" cy="338554"/>
          </a:xfrm>
          <a:prstGeom prst="rect">
            <a:avLst/>
          </a:prstGeom>
          <a:noFill/>
        </p:spPr>
        <p:txBody>
          <a:bodyPr wrap="square" rtlCol="0">
            <a:spAutoFit/>
          </a:bodyPr>
          <a:lstStyle/>
          <a:p>
            <a:r>
              <a:rPr lang="en-US" sz="800" i="1" dirty="0">
                <a:solidFill>
                  <a:schemeClr val="bg2"/>
                </a:solidFill>
              </a:rPr>
              <a:t>Source: FIVE PRINCIPLES FOR Securing DevOps, VERACODE eBook</a:t>
            </a:r>
          </a:p>
          <a:p>
            <a:endParaRPr lang="en-US" sz="800" i="1" dirty="0"/>
          </a:p>
        </p:txBody>
      </p:sp>
    </p:spTree>
    <p:extLst>
      <p:ext uri="{BB962C8B-B14F-4D97-AF65-F5344CB8AC3E}">
        <p14:creationId xmlns:p14="http://schemas.microsoft.com/office/powerpoint/2010/main" val="316750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409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195443" y="716294"/>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306778" y="188151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306778" y="3611102"/>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306778" y="2738288"/>
            <a:ext cx="3698665" cy="0"/>
          </a:xfrm>
          <a:prstGeom prst="straightConnector1">
            <a:avLst/>
          </a:prstGeom>
          <a:noFill/>
          <a:ln w="9525" cap="flat" cmpd="sng">
            <a:solidFill>
              <a:srgbClr val="00AEEF"/>
            </a:solidFill>
            <a:prstDash val="solid"/>
            <a:round/>
            <a:headEnd type="oval" w="med" len="med"/>
            <a:tailEnd type="none" w="med" len="med"/>
          </a:ln>
        </p:spPr>
      </p:cxnSp>
      <p:sp>
        <p:nvSpPr>
          <p:cNvPr id="9" name="TextBox 8">
            <a:extLst>
              <a:ext uri="{FF2B5EF4-FFF2-40B4-BE49-F238E27FC236}">
                <a16:creationId xmlns:a16="http://schemas.microsoft.com/office/drawing/2014/main" id="{67227204-6B95-594E-9AAF-1F78B951480D}"/>
              </a:ext>
            </a:extLst>
          </p:cNvPr>
          <p:cNvSpPr txBox="1"/>
          <p:nvPr/>
        </p:nvSpPr>
        <p:spPr>
          <a:xfrm>
            <a:off x="4875809" y="881244"/>
            <a:ext cx="2228495" cy="300082"/>
          </a:xfrm>
          <a:prstGeom prst="rect">
            <a:avLst/>
          </a:prstGeom>
          <a:noFill/>
        </p:spPr>
        <p:txBody>
          <a:bodyPr wrap="none" rtlCol="0">
            <a:spAutoFit/>
          </a:bodyPr>
          <a:lstStyle/>
          <a:p>
            <a:r>
              <a:rPr lang="en-US" b="1" dirty="0"/>
              <a:t>Key values of DevSecOps</a:t>
            </a:r>
          </a:p>
        </p:txBody>
      </p:sp>
      <p:cxnSp>
        <p:nvCxnSpPr>
          <p:cNvPr id="14" name="Shape 1184">
            <a:extLst>
              <a:ext uri="{FF2B5EF4-FFF2-40B4-BE49-F238E27FC236}">
                <a16:creationId xmlns:a16="http://schemas.microsoft.com/office/drawing/2014/main" id="{D3FE4D19-217A-C842-AD1D-55A4C9F8D3E9}"/>
              </a:ext>
            </a:extLst>
          </p:cNvPr>
          <p:cNvCxnSpPr>
            <a:cxnSpLocks/>
          </p:cNvCxnSpPr>
          <p:nvPr/>
        </p:nvCxnSpPr>
        <p:spPr>
          <a:xfrm>
            <a:off x="306778" y="230823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16" name="Shape 1184">
            <a:extLst>
              <a:ext uri="{FF2B5EF4-FFF2-40B4-BE49-F238E27FC236}">
                <a16:creationId xmlns:a16="http://schemas.microsoft.com/office/drawing/2014/main" id="{7C74FBBB-4BE8-A64E-AE1B-5F31386066B0}"/>
              </a:ext>
            </a:extLst>
          </p:cNvPr>
          <p:cNvCxnSpPr>
            <a:cxnSpLocks/>
          </p:cNvCxnSpPr>
          <p:nvPr/>
        </p:nvCxnSpPr>
        <p:spPr>
          <a:xfrm>
            <a:off x="306778" y="3176914"/>
            <a:ext cx="3698665" cy="0"/>
          </a:xfrm>
          <a:prstGeom prst="straightConnector1">
            <a:avLst/>
          </a:prstGeom>
          <a:noFill/>
          <a:ln w="9525" cap="flat" cmpd="sng">
            <a:solidFill>
              <a:srgbClr val="00AEEF"/>
            </a:solidFill>
            <a:prstDash val="solid"/>
            <a:round/>
            <a:headEnd type="oval" w="med" len="med"/>
            <a:tailEnd type="none" w="med" len="med"/>
          </a:ln>
        </p:spPr>
      </p:cxnSp>
      <p:sp>
        <p:nvSpPr>
          <p:cNvPr id="18" name="TextBox 17">
            <a:extLst>
              <a:ext uri="{FF2B5EF4-FFF2-40B4-BE49-F238E27FC236}">
                <a16:creationId xmlns:a16="http://schemas.microsoft.com/office/drawing/2014/main" id="{70F820CE-2589-A148-9479-A9D6A7A7FD93}"/>
              </a:ext>
            </a:extLst>
          </p:cNvPr>
          <p:cNvSpPr txBox="1"/>
          <p:nvPr/>
        </p:nvSpPr>
        <p:spPr>
          <a:xfrm>
            <a:off x="195443" y="196900"/>
            <a:ext cx="2539478" cy="300082"/>
          </a:xfrm>
          <a:prstGeom prst="rect">
            <a:avLst/>
          </a:prstGeom>
          <a:noFill/>
        </p:spPr>
        <p:txBody>
          <a:bodyPr wrap="none" rtlCol="0">
            <a:spAutoFit/>
          </a:bodyPr>
          <a:lstStyle/>
          <a:p>
            <a:r>
              <a:rPr lang="en-US" b="1" dirty="0">
                <a:solidFill>
                  <a:schemeClr val="bg2"/>
                </a:solidFill>
              </a:rPr>
              <a:t>Five Principles in DevSecOps</a:t>
            </a:r>
          </a:p>
        </p:txBody>
      </p:sp>
      <p:sp>
        <p:nvSpPr>
          <p:cNvPr id="19" name="TextBox 18">
            <a:extLst>
              <a:ext uri="{FF2B5EF4-FFF2-40B4-BE49-F238E27FC236}">
                <a16:creationId xmlns:a16="http://schemas.microsoft.com/office/drawing/2014/main" id="{B6D830DD-6F2A-B445-9CB8-563DF25F121A}"/>
              </a:ext>
            </a:extLst>
          </p:cNvPr>
          <p:cNvSpPr txBox="1"/>
          <p:nvPr/>
        </p:nvSpPr>
        <p:spPr>
          <a:xfrm>
            <a:off x="274200" y="1565095"/>
            <a:ext cx="1980029" cy="300082"/>
          </a:xfrm>
          <a:prstGeom prst="rect">
            <a:avLst/>
          </a:prstGeom>
          <a:noFill/>
        </p:spPr>
        <p:txBody>
          <a:bodyPr wrap="none" rtlCol="0">
            <a:spAutoFit/>
          </a:bodyPr>
          <a:lstStyle/>
          <a:p>
            <a:r>
              <a:rPr lang="en-US" dirty="0">
                <a:solidFill>
                  <a:schemeClr val="bg2"/>
                </a:solidFill>
              </a:rPr>
              <a:t>1. Automate security in</a:t>
            </a:r>
          </a:p>
        </p:txBody>
      </p:sp>
      <p:sp>
        <p:nvSpPr>
          <p:cNvPr id="20" name="TextBox 19">
            <a:extLst>
              <a:ext uri="{FF2B5EF4-FFF2-40B4-BE49-F238E27FC236}">
                <a16:creationId xmlns:a16="http://schemas.microsoft.com/office/drawing/2014/main" id="{1C7BEA13-A8B9-6044-9CAB-F75E771544E4}"/>
              </a:ext>
            </a:extLst>
          </p:cNvPr>
          <p:cNvSpPr txBox="1"/>
          <p:nvPr/>
        </p:nvSpPr>
        <p:spPr>
          <a:xfrm>
            <a:off x="265056" y="2011205"/>
            <a:ext cx="2419252" cy="300082"/>
          </a:xfrm>
          <a:prstGeom prst="rect">
            <a:avLst/>
          </a:prstGeom>
          <a:noFill/>
        </p:spPr>
        <p:txBody>
          <a:bodyPr wrap="none" rtlCol="0">
            <a:spAutoFit/>
          </a:bodyPr>
          <a:lstStyle/>
          <a:p>
            <a:r>
              <a:rPr lang="en-US" dirty="0">
                <a:solidFill>
                  <a:schemeClr val="bg2"/>
                </a:solidFill>
              </a:rPr>
              <a:t>2. Integrate to “fail quickly”</a:t>
            </a:r>
          </a:p>
        </p:txBody>
      </p:sp>
      <p:sp>
        <p:nvSpPr>
          <p:cNvPr id="21" name="TextBox 20">
            <a:extLst>
              <a:ext uri="{FF2B5EF4-FFF2-40B4-BE49-F238E27FC236}">
                <a16:creationId xmlns:a16="http://schemas.microsoft.com/office/drawing/2014/main" id="{DB4B3171-8D33-9743-A5D1-DD8A6DA66D7A}"/>
              </a:ext>
            </a:extLst>
          </p:cNvPr>
          <p:cNvSpPr txBox="1"/>
          <p:nvPr/>
        </p:nvSpPr>
        <p:spPr>
          <a:xfrm>
            <a:off x="272814" y="2455223"/>
            <a:ext cx="1598515" cy="300082"/>
          </a:xfrm>
          <a:prstGeom prst="rect">
            <a:avLst/>
          </a:prstGeom>
          <a:noFill/>
        </p:spPr>
        <p:txBody>
          <a:bodyPr wrap="none" rtlCol="0">
            <a:spAutoFit/>
          </a:bodyPr>
          <a:lstStyle/>
          <a:p>
            <a:r>
              <a:rPr lang="en-US" dirty="0">
                <a:solidFill>
                  <a:schemeClr val="bg2"/>
                </a:solidFill>
              </a:rPr>
              <a:t>3. No false Alarms</a:t>
            </a:r>
          </a:p>
        </p:txBody>
      </p:sp>
      <p:sp>
        <p:nvSpPr>
          <p:cNvPr id="22" name="TextBox 21">
            <a:extLst>
              <a:ext uri="{FF2B5EF4-FFF2-40B4-BE49-F238E27FC236}">
                <a16:creationId xmlns:a16="http://schemas.microsoft.com/office/drawing/2014/main" id="{B0F76C9D-0E3C-7943-BD1D-813AA7C6891A}"/>
              </a:ext>
            </a:extLst>
          </p:cNvPr>
          <p:cNvSpPr txBox="1"/>
          <p:nvPr/>
        </p:nvSpPr>
        <p:spPr>
          <a:xfrm>
            <a:off x="272814" y="2892175"/>
            <a:ext cx="2327881" cy="300082"/>
          </a:xfrm>
          <a:prstGeom prst="rect">
            <a:avLst/>
          </a:prstGeom>
          <a:noFill/>
        </p:spPr>
        <p:txBody>
          <a:bodyPr wrap="none" rtlCol="0">
            <a:spAutoFit/>
          </a:bodyPr>
          <a:lstStyle/>
          <a:p>
            <a:r>
              <a:rPr lang="en-US" dirty="0">
                <a:solidFill>
                  <a:schemeClr val="bg2"/>
                </a:solidFill>
              </a:rPr>
              <a:t>4. Build security champions</a:t>
            </a:r>
          </a:p>
        </p:txBody>
      </p:sp>
      <p:sp>
        <p:nvSpPr>
          <p:cNvPr id="25" name="TextBox 24">
            <a:extLst>
              <a:ext uri="{FF2B5EF4-FFF2-40B4-BE49-F238E27FC236}">
                <a16:creationId xmlns:a16="http://schemas.microsoft.com/office/drawing/2014/main" id="{2580E0BB-6C56-7944-A899-678BE2342F27}"/>
              </a:ext>
            </a:extLst>
          </p:cNvPr>
          <p:cNvSpPr txBox="1"/>
          <p:nvPr/>
        </p:nvSpPr>
        <p:spPr>
          <a:xfrm>
            <a:off x="272814" y="3304542"/>
            <a:ext cx="2393604" cy="300082"/>
          </a:xfrm>
          <a:prstGeom prst="rect">
            <a:avLst/>
          </a:prstGeom>
          <a:noFill/>
        </p:spPr>
        <p:txBody>
          <a:bodyPr wrap="none" rtlCol="0">
            <a:spAutoFit/>
          </a:bodyPr>
          <a:lstStyle/>
          <a:p>
            <a:r>
              <a:rPr lang="en-US" dirty="0">
                <a:solidFill>
                  <a:schemeClr val="bg2"/>
                </a:solidFill>
              </a:rPr>
              <a:t>5. Keep operational visibility</a:t>
            </a:r>
          </a:p>
        </p:txBody>
      </p:sp>
      <p:sp>
        <p:nvSpPr>
          <p:cNvPr id="7" name="Rectangle 6">
            <a:extLst>
              <a:ext uri="{FF2B5EF4-FFF2-40B4-BE49-F238E27FC236}">
                <a16:creationId xmlns:a16="http://schemas.microsoft.com/office/drawing/2014/main" id="{67CA11D1-BB22-1745-B1DA-FCAA1A3A8903}"/>
              </a:ext>
            </a:extLst>
          </p:cNvPr>
          <p:cNvSpPr/>
          <p:nvPr/>
        </p:nvSpPr>
        <p:spPr>
          <a:xfrm>
            <a:off x="4784376" y="1230181"/>
            <a:ext cx="4140168" cy="3000821"/>
          </a:xfrm>
          <a:prstGeom prst="rect">
            <a:avLst/>
          </a:prstGeom>
        </p:spPr>
        <p:txBody>
          <a:bodyPr wrap="square">
            <a:spAutoFit/>
          </a:bodyPr>
          <a:lstStyle/>
          <a:p>
            <a:pPr>
              <a:buFont typeface="Arial" panose="020B0604020202020204" pitchFamily="34" charset="0"/>
              <a:buChar char="•"/>
            </a:pPr>
            <a:r>
              <a:rPr lang="en-US" dirty="0">
                <a:solidFill>
                  <a:srgbClr val="222222"/>
                </a:solidFill>
                <a:latin typeface="+mj-lt"/>
              </a:rPr>
              <a:t>  Greater speed and agility for security teams</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An ability to respond to change and needs rapidly</a:t>
            </a:r>
          </a:p>
          <a:p>
            <a:pPr>
              <a:buFont typeface="Arial" panose="020B0604020202020204" pitchFamily="34" charset="0"/>
              <a:buChar char="•"/>
            </a:pPr>
            <a:endParaRPr lang="en-US" dirty="0">
              <a:solidFill>
                <a:srgbClr val="222222"/>
              </a:solidFill>
              <a:latin typeface="+mj-lt"/>
            </a:endParaRPr>
          </a:p>
          <a:p>
            <a:pPr marL="7938">
              <a:buFont typeface="Arial" panose="020B0604020202020204" pitchFamily="34" charset="0"/>
              <a:buChar char="•"/>
            </a:pPr>
            <a:r>
              <a:rPr lang="en-US" dirty="0">
                <a:solidFill>
                  <a:srgbClr val="222222"/>
                </a:solidFill>
                <a:latin typeface="+mj-lt"/>
              </a:rPr>
              <a:t>  </a:t>
            </a:r>
            <a:r>
              <a:rPr lang="en-US" dirty="0"/>
              <a:t>Integrating security into the CI/CD pipeline ensures that security testing happens with every release</a:t>
            </a:r>
            <a:endParaRPr lang="en-US" dirty="0">
              <a:solidFill>
                <a:srgbClr val="222222"/>
              </a:solidFill>
              <a:latin typeface="+mj-lt"/>
            </a:endParaRP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More opportunities for automated builds and quality assurance testing</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Early identification of vulnerabilities in code</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Reduces costs and achieves agility </a:t>
            </a:r>
          </a:p>
        </p:txBody>
      </p:sp>
      <p:pic>
        <p:nvPicPr>
          <p:cNvPr id="11" name="Picture 10">
            <a:extLst>
              <a:ext uri="{FF2B5EF4-FFF2-40B4-BE49-F238E27FC236}">
                <a16:creationId xmlns:a16="http://schemas.microsoft.com/office/drawing/2014/main" id="{FE98D427-A6B3-4341-8E8A-3D0A36214E0E}"/>
              </a:ext>
            </a:extLst>
          </p:cNvPr>
          <p:cNvPicPr>
            <a:picLocks noChangeAspect="1"/>
          </p:cNvPicPr>
          <p:nvPr/>
        </p:nvPicPr>
        <p:blipFill>
          <a:blip r:embed="rId3"/>
          <a:stretch>
            <a:fillRect/>
          </a:stretch>
        </p:blipFill>
        <p:spPr>
          <a:xfrm>
            <a:off x="7561504" y="245201"/>
            <a:ext cx="1262456" cy="471093"/>
          </a:xfrm>
          <a:prstGeom prst="rect">
            <a:avLst/>
          </a:prstGeom>
        </p:spPr>
      </p:pic>
      <p:pic>
        <p:nvPicPr>
          <p:cNvPr id="26" name="Picture 25">
            <a:extLst>
              <a:ext uri="{FF2B5EF4-FFF2-40B4-BE49-F238E27FC236}">
                <a16:creationId xmlns:a16="http://schemas.microsoft.com/office/drawing/2014/main" id="{A06819AC-944F-6F44-9827-0B05DCFB47E8}"/>
              </a:ext>
            </a:extLst>
          </p:cNvPr>
          <p:cNvPicPr>
            <a:picLocks noChangeAspect="1"/>
          </p:cNvPicPr>
          <p:nvPr/>
        </p:nvPicPr>
        <p:blipFill>
          <a:blip r:embed="rId4"/>
          <a:stretch>
            <a:fillRect/>
          </a:stretch>
        </p:blipFill>
        <p:spPr>
          <a:xfrm>
            <a:off x="8690293" y="4915091"/>
            <a:ext cx="333689" cy="133476"/>
          </a:xfrm>
          <a:prstGeom prst="rect">
            <a:avLst/>
          </a:prstGeom>
        </p:spPr>
      </p:pic>
      <p:sp>
        <p:nvSpPr>
          <p:cNvPr id="2" name="TextBox 1">
            <a:extLst>
              <a:ext uri="{FF2B5EF4-FFF2-40B4-BE49-F238E27FC236}">
                <a16:creationId xmlns:a16="http://schemas.microsoft.com/office/drawing/2014/main" id="{4780C341-1C21-D34C-B679-1C323F551001}"/>
              </a:ext>
            </a:extLst>
          </p:cNvPr>
          <p:cNvSpPr txBox="1"/>
          <p:nvPr/>
        </p:nvSpPr>
        <p:spPr>
          <a:xfrm>
            <a:off x="29386" y="4879681"/>
            <a:ext cx="3683886" cy="338554"/>
          </a:xfrm>
          <a:prstGeom prst="rect">
            <a:avLst/>
          </a:prstGeom>
          <a:noFill/>
        </p:spPr>
        <p:txBody>
          <a:bodyPr wrap="square" rtlCol="0">
            <a:spAutoFit/>
          </a:bodyPr>
          <a:lstStyle/>
          <a:p>
            <a:r>
              <a:rPr lang="en-US" sz="800" i="1" dirty="0">
                <a:solidFill>
                  <a:schemeClr val="bg2"/>
                </a:solidFill>
              </a:rPr>
              <a:t>Source: FIVE PRINCIPLES FOR Securing DevOps, VERACODE eBook</a:t>
            </a:r>
          </a:p>
          <a:p>
            <a:endParaRPr lang="en-US" sz="800" i="1" dirty="0"/>
          </a:p>
        </p:txBody>
      </p:sp>
      <p:pic>
        <p:nvPicPr>
          <p:cNvPr id="27" name="Picture Placeholder 4">
            <a:extLst>
              <a:ext uri="{FF2B5EF4-FFF2-40B4-BE49-F238E27FC236}">
                <a16:creationId xmlns:a16="http://schemas.microsoft.com/office/drawing/2014/main" id="{B77D4BCC-5A42-DF4A-82EB-31FD4CB614E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204" y="0"/>
            <a:ext cx="9167204" cy="5143500"/>
          </a:xfrm>
          <a:prstGeom prst="rect">
            <a:avLst/>
          </a:prstGeom>
        </p:spPr>
      </p:pic>
      <p:sp>
        <p:nvSpPr>
          <p:cNvPr id="29" name="TextBox 28">
            <a:extLst>
              <a:ext uri="{FF2B5EF4-FFF2-40B4-BE49-F238E27FC236}">
                <a16:creationId xmlns:a16="http://schemas.microsoft.com/office/drawing/2014/main" id="{10A63512-E3E6-5F4A-A7D6-5A6C34A69D2E}"/>
              </a:ext>
            </a:extLst>
          </p:cNvPr>
          <p:cNvSpPr txBox="1"/>
          <p:nvPr/>
        </p:nvSpPr>
        <p:spPr>
          <a:xfrm>
            <a:off x="249626" y="1824614"/>
            <a:ext cx="8686800" cy="1384995"/>
          </a:xfrm>
          <a:prstGeom prst="rect">
            <a:avLst/>
          </a:prstGeom>
          <a:solidFill>
            <a:schemeClr val="tx2">
              <a:lumMod val="50000"/>
              <a:alpha val="75000"/>
            </a:schemeClr>
          </a:solidFill>
          <a:ln>
            <a:noFill/>
          </a:ln>
        </p:spPr>
        <p:txBody>
          <a:bodyPr wrap="square" rtlCol="0">
            <a:spAutoFit/>
          </a:bodyPr>
          <a:lstStyle/>
          <a:p>
            <a:endParaRPr lang="en-US" sz="2800" b="1" dirty="0">
              <a:solidFill>
                <a:schemeClr val="bg2"/>
              </a:solidFill>
            </a:endParaRPr>
          </a:p>
          <a:p>
            <a:r>
              <a:rPr lang="en-US" sz="2800" b="1" dirty="0">
                <a:solidFill>
                  <a:schemeClr val="bg2"/>
                </a:solidFill>
              </a:rPr>
              <a:t>Open Source Tools for Secure Code Development</a:t>
            </a:r>
          </a:p>
          <a:p>
            <a:endParaRPr lang="en-US" sz="2800" b="1" dirty="0">
              <a:solidFill>
                <a:schemeClr val="bg2"/>
              </a:solidFill>
            </a:endParaRPr>
          </a:p>
        </p:txBody>
      </p:sp>
    </p:spTree>
    <p:extLst>
      <p:ext uri="{BB962C8B-B14F-4D97-AF65-F5344CB8AC3E}">
        <p14:creationId xmlns:p14="http://schemas.microsoft.com/office/powerpoint/2010/main" val="368232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64EF1FA-78EB-0242-865D-DE0C458EF1BD}"/>
              </a:ext>
            </a:extLst>
          </p:cNvPr>
          <p:cNvSpPr>
            <a:spLocks noGrp="1"/>
          </p:cNvSpPr>
          <p:nvPr>
            <p:ph type="pic" sz="quarter" idx="21"/>
          </p:nvPr>
        </p:nvSpPr>
        <p:spPr/>
      </p:sp>
      <p:sp>
        <p:nvSpPr>
          <p:cNvPr id="4" name="Slide Number Placeholder 3">
            <a:extLst>
              <a:ext uri="{FF2B5EF4-FFF2-40B4-BE49-F238E27FC236}">
                <a16:creationId xmlns:a16="http://schemas.microsoft.com/office/drawing/2014/main" id="{E1C824B2-7F21-6A4D-A0D3-2397E33D1C32}"/>
              </a:ext>
            </a:extLst>
          </p:cNvPr>
          <p:cNvSpPr>
            <a:spLocks noGrp="1"/>
          </p:cNvSpPr>
          <p:nvPr>
            <p:ph type="sldNum" sz="quarter" idx="10"/>
          </p:nvPr>
        </p:nvSpPr>
        <p:spPr/>
        <p:txBody>
          <a:bodyPr/>
          <a:lstStyle/>
          <a:p>
            <a:fld id="{3FD999D4-B456-9943-89B7-30D56181CE18}" type="slidenum">
              <a:rPr lang="en-US" smtClean="0"/>
              <a:t>35</a:t>
            </a:fld>
            <a:endParaRPr lang="en-US"/>
          </a:p>
        </p:txBody>
      </p:sp>
      <p:sp>
        <p:nvSpPr>
          <p:cNvPr id="6" name="TextBox 5">
            <a:extLst>
              <a:ext uri="{FF2B5EF4-FFF2-40B4-BE49-F238E27FC236}">
                <a16:creationId xmlns:a16="http://schemas.microsoft.com/office/drawing/2014/main" id="{91EA20AB-5236-FB44-B1FD-FDDBFE2B0FB7}"/>
              </a:ext>
            </a:extLst>
          </p:cNvPr>
          <p:cNvSpPr txBox="1"/>
          <p:nvPr/>
        </p:nvSpPr>
        <p:spPr>
          <a:xfrm>
            <a:off x="441650" y="898803"/>
            <a:ext cx="4706503" cy="3785652"/>
          </a:xfrm>
          <a:prstGeom prst="rect">
            <a:avLst/>
          </a:prstGeom>
          <a:solidFill>
            <a:schemeClr val="bg2">
              <a:lumMod val="75000"/>
              <a:alpha val="70000"/>
            </a:schemeClr>
          </a:solidFill>
        </p:spPr>
        <p:txBody>
          <a:bodyPr wrap="square" rtlCol="0">
            <a:spAutoFit/>
          </a:bodyPr>
          <a:lstStyle/>
          <a:p>
            <a:pPr marL="285750" indent="-285750">
              <a:buFont typeface="Arial" panose="020B0604020202020204" pitchFamily="34" charset="0"/>
              <a:buChar char="•"/>
            </a:pPr>
            <a:r>
              <a:rPr lang="en-US" sz="1500" b="1" dirty="0">
                <a:solidFill>
                  <a:schemeClr val="bg2"/>
                </a:solidFill>
              </a:rPr>
              <a:t>Veracode: </a:t>
            </a:r>
            <a:r>
              <a:rPr lang="en-US" sz="1500" dirty="0"/>
              <a:t>Static analysis tool</a:t>
            </a:r>
          </a:p>
          <a:p>
            <a:r>
              <a:rPr lang="en-US" sz="1500" dirty="0"/>
              <a:t> </a:t>
            </a:r>
          </a:p>
          <a:p>
            <a:pPr marL="285750" indent="-285750">
              <a:buFont typeface="Arial" panose="020B0604020202020204" pitchFamily="34" charset="0"/>
              <a:buChar char="•"/>
            </a:pPr>
            <a:r>
              <a:rPr lang="en-US" sz="1500" b="1" dirty="0" err="1">
                <a:solidFill>
                  <a:schemeClr val="bg2"/>
                </a:solidFill>
              </a:rPr>
              <a:t>Grafeas</a:t>
            </a:r>
            <a:r>
              <a:rPr lang="en-US" sz="1500" b="1" dirty="0">
                <a:solidFill>
                  <a:schemeClr val="bg2"/>
                </a:solidFill>
              </a:rPr>
              <a:t> (IBM &amp; Google)</a:t>
            </a:r>
            <a:r>
              <a:rPr lang="en-US" sz="1500" dirty="0"/>
              <a:t>: Maintain proper security standards for software</a:t>
            </a:r>
          </a:p>
          <a:p>
            <a:endParaRPr lang="en-US" sz="1500" dirty="0"/>
          </a:p>
          <a:p>
            <a:pPr marL="285750" indent="-285750">
              <a:buFont typeface="Arial" panose="020B0604020202020204" pitchFamily="34" charset="0"/>
              <a:buChar char="•"/>
            </a:pPr>
            <a:r>
              <a:rPr lang="en-US" sz="1500" b="1" dirty="0">
                <a:solidFill>
                  <a:schemeClr val="bg2"/>
                </a:solidFill>
              </a:rPr>
              <a:t>Black Duck: (IBM Security Partner): </a:t>
            </a:r>
            <a:r>
              <a:rPr lang="en-US" sz="1500" dirty="0"/>
              <a:t>Automate the processes of securing and managing open source</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solidFill>
                  <a:schemeClr val="bg2"/>
                </a:solidFill>
              </a:rPr>
              <a:t>Open source Analyzer: </a:t>
            </a:r>
            <a:r>
              <a:rPr lang="en-US" sz="1500" dirty="0"/>
              <a:t>Scans open source code</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solidFill>
                  <a:schemeClr val="bg2"/>
                </a:solidFill>
              </a:rPr>
              <a:t>OWASP Code crawler: </a:t>
            </a:r>
            <a:r>
              <a:rPr lang="en-US" sz="1500" dirty="0"/>
              <a:t>Static code review tool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b="1" dirty="0">
                <a:solidFill>
                  <a:schemeClr val="bg2"/>
                </a:solidFill>
              </a:rPr>
              <a:t>IBM </a:t>
            </a:r>
            <a:r>
              <a:rPr lang="en-US" sz="1500" b="1" dirty="0" err="1">
                <a:solidFill>
                  <a:schemeClr val="bg2"/>
                </a:solidFill>
              </a:rPr>
              <a:t>AppScan</a:t>
            </a:r>
            <a:r>
              <a:rPr lang="en-US" sz="1500" b="1" dirty="0">
                <a:solidFill>
                  <a:schemeClr val="bg2"/>
                </a:solidFill>
              </a:rPr>
              <a:t>: </a:t>
            </a:r>
            <a:r>
              <a:rPr lang="en-US" sz="1500" dirty="0"/>
              <a:t>Source code review</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b="1" dirty="0">
                <a:solidFill>
                  <a:schemeClr val="bg2"/>
                </a:solidFill>
              </a:rPr>
              <a:t>IBM </a:t>
            </a:r>
            <a:r>
              <a:rPr lang="en-US" sz="1500" b="1" dirty="0" err="1">
                <a:solidFill>
                  <a:schemeClr val="bg2"/>
                </a:solidFill>
              </a:rPr>
              <a:t>Guardiam</a:t>
            </a:r>
            <a:r>
              <a:rPr lang="en-US" sz="1500" b="1" dirty="0">
                <a:solidFill>
                  <a:schemeClr val="bg2"/>
                </a:solidFill>
              </a:rPr>
              <a:t>: </a:t>
            </a:r>
            <a:r>
              <a:rPr lang="en-US" sz="1500" dirty="0"/>
              <a:t>Data Security</a:t>
            </a:r>
          </a:p>
        </p:txBody>
      </p:sp>
      <p:sp>
        <p:nvSpPr>
          <p:cNvPr id="7" name="TextBox 6">
            <a:extLst>
              <a:ext uri="{FF2B5EF4-FFF2-40B4-BE49-F238E27FC236}">
                <a16:creationId xmlns:a16="http://schemas.microsoft.com/office/drawing/2014/main" id="{0F4AE304-8ECC-5A45-AB3B-BF726E37D23A}"/>
              </a:ext>
            </a:extLst>
          </p:cNvPr>
          <p:cNvSpPr txBox="1"/>
          <p:nvPr/>
        </p:nvSpPr>
        <p:spPr>
          <a:xfrm>
            <a:off x="441650" y="233558"/>
            <a:ext cx="8473750" cy="523220"/>
          </a:xfrm>
          <a:prstGeom prst="rect">
            <a:avLst/>
          </a:prstGeom>
          <a:solidFill>
            <a:schemeClr val="tx2">
              <a:lumMod val="50000"/>
              <a:alpha val="75000"/>
            </a:schemeClr>
          </a:solidFill>
          <a:ln>
            <a:noFill/>
          </a:ln>
        </p:spPr>
        <p:txBody>
          <a:bodyPr wrap="square" rtlCol="0">
            <a:spAutoFit/>
          </a:bodyPr>
          <a:lstStyle/>
          <a:p>
            <a:r>
              <a:rPr lang="en-US" sz="2800" b="1" dirty="0">
                <a:solidFill>
                  <a:schemeClr val="bg2"/>
                </a:solidFill>
              </a:rPr>
              <a:t>Open Source Tools for Secure Code Development</a:t>
            </a:r>
          </a:p>
        </p:txBody>
      </p:sp>
      <p:pic>
        <p:nvPicPr>
          <p:cNvPr id="8" name="Picture 7">
            <a:extLst>
              <a:ext uri="{FF2B5EF4-FFF2-40B4-BE49-F238E27FC236}">
                <a16:creationId xmlns:a16="http://schemas.microsoft.com/office/drawing/2014/main" id="{12FCB139-BF6B-8748-BED8-7D361AD72DC3}"/>
              </a:ext>
            </a:extLst>
          </p:cNvPr>
          <p:cNvPicPr>
            <a:picLocks noChangeAspect="1"/>
          </p:cNvPicPr>
          <p:nvPr/>
        </p:nvPicPr>
        <p:blipFill>
          <a:blip r:embed="rId3"/>
          <a:stretch>
            <a:fillRect/>
          </a:stretch>
        </p:blipFill>
        <p:spPr>
          <a:xfrm>
            <a:off x="7101583" y="2628069"/>
            <a:ext cx="1654696" cy="827348"/>
          </a:xfrm>
          <a:prstGeom prst="rect">
            <a:avLst/>
          </a:prstGeom>
        </p:spPr>
      </p:pic>
      <p:pic>
        <p:nvPicPr>
          <p:cNvPr id="9" name="Picture 8">
            <a:extLst>
              <a:ext uri="{FF2B5EF4-FFF2-40B4-BE49-F238E27FC236}">
                <a16:creationId xmlns:a16="http://schemas.microsoft.com/office/drawing/2014/main" id="{D3184921-7B87-6743-9394-FEF38FA6878E}"/>
              </a:ext>
            </a:extLst>
          </p:cNvPr>
          <p:cNvPicPr>
            <a:picLocks noChangeAspect="1"/>
          </p:cNvPicPr>
          <p:nvPr/>
        </p:nvPicPr>
        <p:blipFill>
          <a:blip r:embed="rId4"/>
          <a:stretch>
            <a:fillRect/>
          </a:stretch>
        </p:blipFill>
        <p:spPr>
          <a:xfrm>
            <a:off x="7691751" y="3762733"/>
            <a:ext cx="897428" cy="762814"/>
          </a:xfrm>
          <a:prstGeom prst="rect">
            <a:avLst/>
          </a:prstGeom>
        </p:spPr>
      </p:pic>
      <p:pic>
        <p:nvPicPr>
          <p:cNvPr id="10" name="Picture 9">
            <a:extLst>
              <a:ext uri="{FF2B5EF4-FFF2-40B4-BE49-F238E27FC236}">
                <a16:creationId xmlns:a16="http://schemas.microsoft.com/office/drawing/2014/main" id="{6AE55B09-71A0-5444-90B1-F062BA9A651A}"/>
              </a:ext>
            </a:extLst>
          </p:cNvPr>
          <p:cNvPicPr>
            <a:picLocks noChangeAspect="1"/>
          </p:cNvPicPr>
          <p:nvPr/>
        </p:nvPicPr>
        <p:blipFill>
          <a:blip r:embed="rId5"/>
          <a:stretch>
            <a:fillRect/>
          </a:stretch>
        </p:blipFill>
        <p:spPr>
          <a:xfrm>
            <a:off x="5630126" y="3889924"/>
            <a:ext cx="1652723" cy="585536"/>
          </a:xfrm>
          <a:prstGeom prst="rect">
            <a:avLst/>
          </a:prstGeom>
        </p:spPr>
      </p:pic>
      <p:pic>
        <p:nvPicPr>
          <p:cNvPr id="11" name="Picture 10">
            <a:extLst>
              <a:ext uri="{FF2B5EF4-FFF2-40B4-BE49-F238E27FC236}">
                <a16:creationId xmlns:a16="http://schemas.microsoft.com/office/drawing/2014/main" id="{20087360-E90C-A848-8803-402B47C96E40}"/>
              </a:ext>
            </a:extLst>
          </p:cNvPr>
          <p:cNvPicPr>
            <a:picLocks noChangeAspect="1"/>
          </p:cNvPicPr>
          <p:nvPr/>
        </p:nvPicPr>
        <p:blipFill>
          <a:blip r:embed="rId6"/>
          <a:stretch>
            <a:fillRect/>
          </a:stretch>
        </p:blipFill>
        <p:spPr>
          <a:xfrm>
            <a:off x="7563910" y="1305550"/>
            <a:ext cx="1153110" cy="1000000"/>
          </a:xfrm>
          <a:prstGeom prst="rect">
            <a:avLst/>
          </a:prstGeom>
        </p:spPr>
      </p:pic>
      <p:pic>
        <p:nvPicPr>
          <p:cNvPr id="12" name="Picture 11">
            <a:extLst>
              <a:ext uri="{FF2B5EF4-FFF2-40B4-BE49-F238E27FC236}">
                <a16:creationId xmlns:a16="http://schemas.microsoft.com/office/drawing/2014/main" id="{7FEB1A00-FC02-7E4B-8527-4D0190628254}"/>
              </a:ext>
            </a:extLst>
          </p:cNvPr>
          <p:cNvPicPr>
            <a:picLocks noChangeAspect="1"/>
          </p:cNvPicPr>
          <p:nvPr/>
        </p:nvPicPr>
        <p:blipFill>
          <a:blip r:embed="rId7"/>
          <a:stretch>
            <a:fillRect/>
          </a:stretch>
        </p:blipFill>
        <p:spPr>
          <a:xfrm>
            <a:off x="5736304" y="2135329"/>
            <a:ext cx="977558" cy="906414"/>
          </a:xfrm>
          <a:prstGeom prst="rect">
            <a:avLst/>
          </a:prstGeom>
        </p:spPr>
      </p:pic>
      <p:pic>
        <p:nvPicPr>
          <p:cNvPr id="13" name="Picture 12">
            <a:extLst>
              <a:ext uri="{FF2B5EF4-FFF2-40B4-BE49-F238E27FC236}">
                <a16:creationId xmlns:a16="http://schemas.microsoft.com/office/drawing/2014/main" id="{3A854AA2-2207-754A-9C45-0B613C7BB624}"/>
              </a:ext>
            </a:extLst>
          </p:cNvPr>
          <p:cNvPicPr>
            <a:picLocks noChangeAspect="1"/>
          </p:cNvPicPr>
          <p:nvPr/>
        </p:nvPicPr>
        <p:blipFill>
          <a:blip r:embed="rId8"/>
          <a:stretch>
            <a:fillRect/>
          </a:stretch>
        </p:blipFill>
        <p:spPr>
          <a:xfrm>
            <a:off x="5535874" y="1234440"/>
            <a:ext cx="1518817" cy="458894"/>
          </a:xfrm>
          <a:prstGeom prst="rect">
            <a:avLst/>
          </a:prstGeom>
        </p:spPr>
      </p:pic>
    </p:spTree>
    <p:extLst>
      <p:ext uri="{BB962C8B-B14F-4D97-AF65-F5344CB8AC3E}">
        <p14:creationId xmlns:p14="http://schemas.microsoft.com/office/powerpoint/2010/main" val="1138278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409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195443" y="716294"/>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306778" y="188151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306778" y="3611102"/>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306778" y="2738288"/>
            <a:ext cx="3698665" cy="0"/>
          </a:xfrm>
          <a:prstGeom prst="straightConnector1">
            <a:avLst/>
          </a:prstGeom>
          <a:noFill/>
          <a:ln w="9525" cap="flat" cmpd="sng">
            <a:solidFill>
              <a:srgbClr val="00AEEF"/>
            </a:solidFill>
            <a:prstDash val="solid"/>
            <a:round/>
            <a:headEnd type="oval" w="med" len="med"/>
            <a:tailEnd type="none" w="med" len="med"/>
          </a:ln>
        </p:spPr>
      </p:cxnSp>
      <p:sp>
        <p:nvSpPr>
          <p:cNvPr id="9" name="TextBox 8">
            <a:extLst>
              <a:ext uri="{FF2B5EF4-FFF2-40B4-BE49-F238E27FC236}">
                <a16:creationId xmlns:a16="http://schemas.microsoft.com/office/drawing/2014/main" id="{67227204-6B95-594E-9AAF-1F78B951480D}"/>
              </a:ext>
            </a:extLst>
          </p:cNvPr>
          <p:cNvSpPr txBox="1"/>
          <p:nvPr/>
        </p:nvSpPr>
        <p:spPr>
          <a:xfrm>
            <a:off x="4875809" y="881244"/>
            <a:ext cx="2228495" cy="300082"/>
          </a:xfrm>
          <a:prstGeom prst="rect">
            <a:avLst/>
          </a:prstGeom>
          <a:noFill/>
        </p:spPr>
        <p:txBody>
          <a:bodyPr wrap="none" rtlCol="0">
            <a:spAutoFit/>
          </a:bodyPr>
          <a:lstStyle/>
          <a:p>
            <a:r>
              <a:rPr lang="en-US" b="1" dirty="0"/>
              <a:t>Key values of DevSecOps</a:t>
            </a:r>
          </a:p>
        </p:txBody>
      </p:sp>
      <p:cxnSp>
        <p:nvCxnSpPr>
          <p:cNvPr id="14" name="Shape 1184">
            <a:extLst>
              <a:ext uri="{FF2B5EF4-FFF2-40B4-BE49-F238E27FC236}">
                <a16:creationId xmlns:a16="http://schemas.microsoft.com/office/drawing/2014/main" id="{D3FE4D19-217A-C842-AD1D-55A4C9F8D3E9}"/>
              </a:ext>
            </a:extLst>
          </p:cNvPr>
          <p:cNvCxnSpPr>
            <a:cxnSpLocks/>
          </p:cNvCxnSpPr>
          <p:nvPr/>
        </p:nvCxnSpPr>
        <p:spPr>
          <a:xfrm>
            <a:off x="306778" y="2308234"/>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16" name="Shape 1184">
            <a:extLst>
              <a:ext uri="{FF2B5EF4-FFF2-40B4-BE49-F238E27FC236}">
                <a16:creationId xmlns:a16="http://schemas.microsoft.com/office/drawing/2014/main" id="{7C74FBBB-4BE8-A64E-AE1B-5F31386066B0}"/>
              </a:ext>
            </a:extLst>
          </p:cNvPr>
          <p:cNvCxnSpPr>
            <a:cxnSpLocks/>
          </p:cNvCxnSpPr>
          <p:nvPr/>
        </p:nvCxnSpPr>
        <p:spPr>
          <a:xfrm>
            <a:off x="306778" y="3176914"/>
            <a:ext cx="3698665" cy="0"/>
          </a:xfrm>
          <a:prstGeom prst="straightConnector1">
            <a:avLst/>
          </a:prstGeom>
          <a:noFill/>
          <a:ln w="9525" cap="flat" cmpd="sng">
            <a:solidFill>
              <a:srgbClr val="00AEEF"/>
            </a:solidFill>
            <a:prstDash val="solid"/>
            <a:round/>
            <a:headEnd type="oval" w="med" len="med"/>
            <a:tailEnd type="none" w="med" len="med"/>
          </a:ln>
        </p:spPr>
      </p:cxnSp>
      <p:sp>
        <p:nvSpPr>
          <p:cNvPr id="18" name="TextBox 17">
            <a:extLst>
              <a:ext uri="{FF2B5EF4-FFF2-40B4-BE49-F238E27FC236}">
                <a16:creationId xmlns:a16="http://schemas.microsoft.com/office/drawing/2014/main" id="{70F820CE-2589-A148-9479-A9D6A7A7FD93}"/>
              </a:ext>
            </a:extLst>
          </p:cNvPr>
          <p:cNvSpPr txBox="1"/>
          <p:nvPr/>
        </p:nvSpPr>
        <p:spPr>
          <a:xfrm>
            <a:off x="195443" y="196900"/>
            <a:ext cx="2539478" cy="300082"/>
          </a:xfrm>
          <a:prstGeom prst="rect">
            <a:avLst/>
          </a:prstGeom>
          <a:noFill/>
        </p:spPr>
        <p:txBody>
          <a:bodyPr wrap="none" rtlCol="0">
            <a:spAutoFit/>
          </a:bodyPr>
          <a:lstStyle/>
          <a:p>
            <a:r>
              <a:rPr lang="en-US" b="1" dirty="0">
                <a:solidFill>
                  <a:schemeClr val="bg2"/>
                </a:solidFill>
              </a:rPr>
              <a:t>Five Principles in DevSecOps</a:t>
            </a:r>
          </a:p>
        </p:txBody>
      </p:sp>
      <p:sp>
        <p:nvSpPr>
          <p:cNvPr id="19" name="TextBox 18">
            <a:extLst>
              <a:ext uri="{FF2B5EF4-FFF2-40B4-BE49-F238E27FC236}">
                <a16:creationId xmlns:a16="http://schemas.microsoft.com/office/drawing/2014/main" id="{B6D830DD-6F2A-B445-9CB8-563DF25F121A}"/>
              </a:ext>
            </a:extLst>
          </p:cNvPr>
          <p:cNvSpPr txBox="1"/>
          <p:nvPr/>
        </p:nvSpPr>
        <p:spPr>
          <a:xfrm>
            <a:off x="274200" y="1565095"/>
            <a:ext cx="1980029" cy="300082"/>
          </a:xfrm>
          <a:prstGeom prst="rect">
            <a:avLst/>
          </a:prstGeom>
          <a:noFill/>
        </p:spPr>
        <p:txBody>
          <a:bodyPr wrap="none" rtlCol="0">
            <a:spAutoFit/>
          </a:bodyPr>
          <a:lstStyle/>
          <a:p>
            <a:r>
              <a:rPr lang="en-US" dirty="0">
                <a:solidFill>
                  <a:schemeClr val="bg2"/>
                </a:solidFill>
              </a:rPr>
              <a:t>1. Automate security in</a:t>
            </a:r>
          </a:p>
        </p:txBody>
      </p:sp>
      <p:sp>
        <p:nvSpPr>
          <p:cNvPr id="20" name="TextBox 19">
            <a:extLst>
              <a:ext uri="{FF2B5EF4-FFF2-40B4-BE49-F238E27FC236}">
                <a16:creationId xmlns:a16="http://schemas.microsoft.com/office/drawing/2014/main" id="{1C7BEA13-A8B9-6044-9CAB-F75E771544E4}"/>
              </a:ext>
            </a:extLst>
          </p:cNvPr>
          <p:cNvSpPr txBox="1"/>
          <p:nvPr/>
        </p:nvSpPr>
        <p:spPr>
          <a:xfrm>
            <a:off x="265056" y="2011205"/>
            <a:ext cx="2419252" cy="300082"/>
          </a:xfrm>
          <a:prstGeom prst="rect">
            <a:avLst/>
          </a:prstGeom>
          <a:noFill/>
        </p:spPr>
        <p:txBody>
          <a:bodyPr wrap="none" rtlCol="0">
            <a:spAutoFit/>
          </a:bodyPr>
          <a:lstStyle/>
          <a:p>
            <a:r>
              <a:rPr lang="en-US" dirty="0">
                <a:solidFill>
                  <a:schemeClr val="bg2"/>
                </a:solidFill>
              </a:rPr>
              <a:t>2. Integrate to “fail quickly”</a:t>
            </a:r>
          </a:p>
        </p:txBody>
      </p:sp>
      <p:sp>
        <p:nvSpPr>
          <p:cNvPr id="21" name="TextBox 20">
            <a:extLst>
              <a:ext uri="{FF2B5EF4-FFF2-40B4-BE49-F238E27FC236}">
                <a16:creationId xmlns:a16="http://schemas.microsoft.com/office/drawing/2014/main" id="{DB4B3171-8D33-9743-A5D1-DD8A6DA66D7A}"/>
              </a:ext>
            </a:extLst>
          </p:cNvPr>
          <p:cNvSpPr txBox="1"/>
          <p:nvPr/>
        </p:nvSpPr>
        <p:spPr>
          <a:xfrm>
            <a:off x="272814" y="2455223"/>
            <a:ext cx="1598515" cy="300082"/>
          </a:xfrm>
          <a:prstGeom prst="rect">
            <a:avLst/>
          </a:prstGeom>
          <a:noFill/>
        </p:spPr>
        <p:txBody>
          <a:bodyPr wrap="none" rtlCol="0">
            <a:spAutoFit/>
          </a:bodyPr>
          <a:lstStyle/>
          <a:p>
            <a:r>
              <a:rPr lang="en-US" dirty="0">
                <a:solidFill>
                  <a:schemeClr val="bg2"/>
                </a:solidFill>
              </a:rPr>
              <a:t>3. No false Alarms</a:t>
            </a:r>
          </a:p>
        </p:txBody>
      </p:sp>
      <p:sp>
        <p:nvSpPr>
          <p:cNvPr id="22" name="TextBox 21">
            <a:extLst>
              <a:ext uri="{FF2B5EF4-FFF2-40B4-BE49-F238E27FC236}">
                <a16:creationId xmlns:a16="http://schemas.microsoft.com/office/drawing/2014/main" id="{B0F76C9D-0E3C-7943-BD1D-813AA7C6891A}"/>
              </a:ext>
            </a:extLst>
          </p:cNvPr>
          <p:cNvSpPr txBox="1"/>
          <p:nvPr/>
        </p:nvSpPr>
        <p:spPr>
          <a:xfrm>
            <a:off x="272814" y="2892175"/>
            <a:ext cx="2327881" cy="300082"/>
          </a:xfrm>
          <a:prstGeom prst="rect">
            <a:avLst/>
          </a:prstGeom>
          <a:noFill/>
        </p:spPr>
        <p:txBody>
          <a:bodyPr wrap="none" rtlCol="0">
            <a:spAutoFit/>
          </a:bodyPr>
          <a:lstStyle/>
          <a:p>
            <a:r>
              <a:rPr lang="en-US" dirty="0">
                <a:solidFill>
                  <a:schemeClr val="bg2"/>
                </a:solidFill>
              </a:rPr>
              <a:t>4. Build security champions</a:t>
            </a:r>
          </a:p>
        </p:txBody>
      </p:sp>
      <p:sp>
        <p:nvSpPr>
          <p:cNvPr id="25" name="TextBox 24">
            <a:extLst>
              <a:ext uri="{FF2B5EF4-FFF2-40B4-BE49-F238E27FC236}">
                <a16:creationId xmlns:a16="http://schemas.microsoft.com/office/drawing/2014/main" id="{2580E0BB-6C56-7944-A899-678BE2342F27}"/>
              </a:ext>
            </a:extLst>
          </p:cNvPr>
          <p:cNvSpPr txBox="1"/>
          <p:nvPr/>
        </p:nvSpPr>
        <p:spPr>
          <a:xfrm>
            <a:off x="272814" y="3304542"/>
            <a:ext cx="2393604" cy="300082"/>
          </a:xfrm>
          <a:prstGeom prst="rect">
            <a:avLst/>
          </a:prstGeom>
          <a:noFill/>
        </p:spPr>
        <p:txBody>
          <a:bodyPr wrap="none" rtlCol="0">
            <a:spAutoFit/>
          </a:bodyPr>
          <a:lstStyle/>
          <a:p>
            <a:r>
              <a:rPr lang="en-US" dirty="0">
                <a:solidFill>
                  <a:schemeClr val="bg2"/>
                </a:solidFill>
              </a:rPr>
              <a:t>5. Keep operational visibility</a:t>
            </a:r>
          </a:p>
        </p:txBody>
      </p:sp>
      <p:sp>
        <p:nvSpPr>
          <p:cNvPr id="7" name="Rectangle 6">
            <a:extLst>
              <a:ext uri="{FF2B5EF4-FFF2-40B4-BE49-F238E27FC236}">
                <a16:creationId xmlns:a16="http://schemas.microsoft.com/office/drawing/2014/main" id="{67CA11D1-BB22-1745-B1DA-FCAA1A3A8903}"/>
              </a:ext>
            </a:extLst>
          </p:cNvPr>
          <p:cNvSpPr/>
          <p:nvPr/>
        </p:nvSpPr>
        <p:spPr>
          <a:xfrm>
            <a:off x="4784376" y="1230181"/>
            <a:ext cx="4140168" cy="3000821"/>
          </a:xfrm>
          <a:prstGeom prst="rect">
            <a:avLst/>
          </a:prstGeom>
        </p:spPr>
        <p:txBody>
          <a:bodyPr wrap="square">
            <a:spAutoFit/>
          </a:bodyPr>
          <a:lstStyle/>
          <a:p>
            <a:pPr>
              <a:buFont typeface="Arial" panose="020B0604020202020204" pitchFamily="34" charset="0"/>
              <a:buChar char="•"/>
            </a:pPr>
            <a:r>
              <a:rPr lang="en-US" dirty="0">
                <a:solidFill>
                  <a:srgbClr val="222222"/>
                </a:solidFill>
                <a:latin typeface="+mj-lt"/>
              </a:rPr>
              <a:t>  Greater speed and agility for security teams</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An ability to respond to change and needs rapidly</a:t>
            </a:r>
          </a:p>
          <a:p>
            <a:pPr>
              <a:buFont typeface="Arial" panose="020B0604020202020204" pitchFamily="34" charset="0"/>
              <a:buChar char="•"/>
            </a:pPr>
            <a:endParaRPr lang="en-US" dirty="0">
              <a:solidFill>
                <a:srgbClr val="222222"/>
              </a:solidFill>
              <a:latin typeface="+mj-lt"/>
            </a:endParaRPr>
          </a:p>
          <a:p>
            <a:pPr marL="7938">
              <a:buFont typeface="Arial" panose="020B0604020202020204" pitchFamily="34" charset="0"/>
              <a:buChar char="•"/>
            </a:pPr>
            <a:r>
              <a:rPr lang="en-US" dirty="0">
                <a:solidFill>
                  <a:srgbClr val="222222"/>
                </a:solidFill>
                <a:latin typeface="+mj-lt"/>
              </a:rPr>
              <a:t>  </a:t>
            </a:r>
            <a:r>
              <a:rPr lang="en-US" dirty="0"/>
              <a:t>Integrating security into the CI/CD pipeline ensures that security testing happens with every release</a:t>
            </a:r>
            <a:endParaRPr lang="en-US" dirty="0">
              <a:solidFill>
                <a:srgbClr val="222222"/>
              </a:solidFill>
              <a:latin typeface="+mj-lt"/>
            </a:endParaRP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More opportunities for automated builds and quality assurance testing</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Early identification of vulnerabilities in code</a:t>
            </a:r>
          </a:p>
          <a:p>
            <a:pPr>
              <a:buFont typeface="Arial" panose="020B0604020202020204" pitchFamily="34" charset="0"/>
              <a:buChar char="•"/>
            </a:pPr>
            <a:endParaRPr lang="en-US" dirty="0">
              <a:solidFill>
                <a:srgbClr val="222222"/>
              </a:solidFill>
              <a:latin typeface="+mj-lt"/>
            </a:endParaRPr>
          </a:p>
          <a:p>
            <a:pPr>
              <a:buFont typeface="Arial" panose="020B0604020202020204" pitchFamily="34" charset="0"/>
              <a:buChar char="•"/>
            </a:pPr>
            <a:r>
              <a:rPr lang="en-US" dirty="0">
                <a:solidFill>
                  <a:srgbClr val="222222"/>
                </a:solidFill>
                <a:latin typeface="+mj-lt"/>
              </a:rPr>
              <a:t>  Reduces costs and achieves agility </a:t>
            </a:r>
          </a:p>
        </p:txBody>
      </p:sp>
      <p:pic>
        <p:nvPicPr>
          <p:cNvPr id="11" name="Picture 10">
            <a:extLst>
              <a:ext uri="{FF2B5EF4-FFF2-40B4-BE49-F238E27FC236}">
                <a16:creationId xmlns:a16="http://schemas.microsoft.com/office/drawing/2014/main" id="{FE98D427-A6B3-4341-8E8A-3D0A36214E0E}"/>
              </a:ext>
            </a:extLst>
          </p:cNvPr>
          <p:cNvPicPr>
            <a:picLocks noChangeAspect="1"/>
          </p:cNvPicPr>
          <p:nvPr/>
        </p:nvPicPr>
        <p:blipFill>
          <a:blip r:embed="rId3"/>
          <a:stretch>
            <a:fillRect/>
          </a:stretch>
        </p:blipFill>
        <p:spPr>
          <a:xfrm>
            <a:off x="7561504" y="245201"/>
            <a:ext cx="1262456" cy="471093"/>
          </a:xfrm>
          <a:prstGeom prst="rect">
            <a:avLst/>
          </a:prstGeom>
        </p:spPr>
      </p:pic>
      <p:pic>
        <p:nvPicPr>
          <p:cNvPr id="26" name="Picture 25">
            <a:extLst>
              <a:ext uri="{FF2B5EF4-FFF2-40B4-BE49-F238E27FC236}">
                <a16:creationId xmlns:a16="http://schemas.microsoft.com/office/drawing/2014/main" id="{A06819AC-944F-6F44-9827-0B05DCFB47E8}"/>
              </a:ext>
            </a:extLst>
          </p:cNvPr>
          <p:cNvPicPr>
            <a:picLocks noChangeAspect="1"/>
          </p:cNvPicPr>
          <p:nvPr/>
        </p:nvPicPr>
        <p:blipFill>
          <a:blip r:embed="rId4"/>
          <a:stretch>
            <a:fillRect/>
          </a:stretch>
        </p:blipFill>
        <p:spPr>
          <a:xfrm>
            <a:off x="8690293" y="4915091"/>
            <a:ext cx="333689" cy="133476"/>
          </a:xfrm>
          <a:prstGeom prst="rect">
            <a:avLst/>
          </a:prstGeom>
        </p:spPr>
      </p:pic>
      <p:sp>
        <p:nvSpPr>
          <p:cNvPr id="2" name="TextBox 1">
            <a:extLst>
              <a:ext uri="{FF2B5EF4-FFF2-40B4-BE49-F238E27FC236}">
                <a16:creationId xmlns:a16="http://schemas.microsoft.com/office/drawing/2014/main" id="{4780C341-1C21-D34C-B679-1C323F551001}"/>
              </a:ext>
            </a:extLst>
          </p:cNvPr>
          <p:cNvSpPr txBox="1"/>
          <p:nvPr/>
        </p:nvSpPr>
        <p:spPr>
          <a:xfrm>
            <a:off x="29386" y="4879681"/>
            <a:ext cx="3683886" cy="338554"/>
          </a:xfrm>
          <a:prstGeom prst="rect">
            <a:avLst/>
          </a:prstGeom>
          <a:noFill/>
        </p:spPr>
        <p:txBody>
          <a:bodyPr wrap="square" rtlCol="0">
            <a:spAutoFit/>
          </a:bodyPr>
          <a:lstStyle/>
          <a:p>
            <a:r>
              <a:rPr lang="en-US" sz="800" i="1" dirty="0">
                <a:solidFill>
                  <a:schemeClr val="bg2"/>
                </a:solidFill>
              </a:rPr>
              <a:t>Source: FIVE PRINCIPLES FOR Securing DevOps, VERACODE eBook</a:t>
            </a:r>
          </a:p>
          <a:p>
            <a:endParaRPr lang="en-US" sz="800" i="1" dirty="0"/>
          </a:p>
        </p:txBody>
      </p:sp>
      <p:pic>
        <p:nvPicPr>
          <p:cNvPr id="27" name="Picture Placeholder 4">
            <a:extLst>
              <a:ext uri="{FF2B5EF4-FFF2-40B4-BE49-F238E27FC236}">
                <a16:creationId xmlns:a16="http://schemas.microsoft.com/office/drawing/2014/main" id="{B77D4BCC-5A42-DF4A-82EB-31FD4CB614E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204" y="0"/>
            <a:ext cx="9167204" cy="5143500"/>
          </a:xfrm>
          <a:prstGeom prst="rect">
            <a:avLst/>
          </a:prstGeom>
        </p:spPr>
      </p:pic>
      <p:sp>
        <p:nvSpPr>
          <p:cNvPr id="29" name="TextBox 28">
            <a:extLst>
              <a:ext uri="{FF2B5EF4-FFF2-40B4-BE49-F238E27FC236}">
                <a16:creationId xmlns:a16="http://schemas.microsoft.com/office/drawing/2014/main" id="{10A63512-E3E6-5F4A-A7D6-5A6C34A69D2E}"/>
              </a:ext>
            </a:extLst>
          </p:cNvPr>
          <p:cNvSpPr txBox="1"/>
          <p:nvPr/>
        </p:nvSpPr>
        <p:spPr>
          <a:xfrm>
            <a:off x="170337" y="2272380"/>
            <a:ext cx="8686800" cy="1938992"/>
          </a:xfrm>
          <a:prstGeom prst="rect">
            <a:avLst/>
          </a:prstGeom>
          <a:solidFill>
            <a:schemeClr val="tx2">
              <a:lumMod val="50000"/>
              <a:alpha val="75000"/>
            </a:schemeClr>
          </a:solidFill>
          <a:ln>
            <a:noFill/>
          </a:ln>
        </p:spPr>
        <p:txBody>
          <a:bodyPr wrap="square" rtlCol="0">
            <a:spAutoFit/>
          </a:bodyPr>
          <a:lstStyle/>
          <a:p>
            <a:pPr algn="ctr"/>
            <a:r>
              <a:rPr lang="en-US" sz="2800" b="1" dirty="0">
                <a:solidFill>
                  <a:schemeClr val="bg2"/>
                </a:solidFill>
              </a:rPr>
              <a:t>Let’s scan an application</a:t>
            </a:r>
          </a:p>
          <a:p>
            <a:pPr algn="ctr"/>
            <a:endParaRPr lang="en-US" sz="2800" b="1" dirty="0">
              <a:solidFill>
                <a:schemeClr val="bg2"/>
              </a:solidFill>
            </a:endParaRPr>
          </a:p>
          <a:p>
            <a:r>
              <a:rPr lang="en-US" sz="1600" b="1" dirty="0">
                <a:solidFill>
                  <a:schemeClr val="bg2"/>
                </a:solidFill>
              </a:rPr>
              <a:t>Create an IBM Cloud Account</a:t>
            </a:r>
            <a:r>
              <a:rPr lang="en-US" sz="1600" dirty="0">
                <a:solidFill>
                  <a:schemeClr val="bg2"/>
                </a:solidFill>
              </a:rPr>
              <a:t>: </a:t>
            </a:r>
            <a:r>
              <a:rPr lang="en-US" sz="1600" dirty="0" err="1">
                <a:solidFill>
                  <a:schemeClr val="bg2"/>
                </a:solidFill>
              </a:rPr>
              <a:t>ibm.biz</a:t>
            </a:r>
            <a:r>
              <a:rPr lang="en-US" sz="1600" dirty="0">
                <a:solidFill>
                  <a:schemeClr val="bg2"/>
                </a:solidFill>
              </a:rPr>
              <a:t>/</a:t>
            </a:r>
            <a:r>
              <a:rPr lang="en-US" sz="1600" dirty="0" err="1">
                <a:solidFill>
                  <a:schemeClr val="bg2"/>
                </a:solidFill>
              </a:rPr>
              <a:t>devfest</a:t>
            </a:r>
            <a:endParaRPr lang="en-US" sz="1600" dirty="0">
              <a:solidFill>
                <a:schemeClr val="bg2"/>
              </a:solidFill>
            </a:endParaRPr>
          </a:p>
          <a:p>
            <a:endParaRPr lang="en-US" sz="1600" dirty="0">
              <a:solidFill>
                <a:schemeClr val="bg2"/>
              </a:solidFill>
            </a:endParaRPr>
          </a:p>
          <a:p>
            <a:r>
              <a:rPr lang="en-US" sz="1600" b="1" dirty="0">
                <a:solidFill>
                  <a:schemeClr val="bg2"/>
                </a:solidFill>
              </a:rPr>
              <a:t>Go to IBM Application Security on Cloud: </a:t>
            </a:r>
            <a:r>
              <a:rPr lang="en-US" sz="1600" dirty="0">
                <a:solidFill>
                  <a:schemeClr val="bg2"/>
                </a:solidFill>
              </a:rPr>
              <a:t>https://</a:t>
            </a:r>
            <a:r>
              <a:rPr lang="en-US" sz="1600" dirty="0" err="1">
                <a:solidFill>
                  <a:schemeClr val="bg2"/>
                </a:solidFill>
              </a:rPr>
              <a:t>appscan.ibmcloud.com</a:t>
            </a:r>
            <a:r>
              <a:rPr lang="en-US" sz="1600" dirty="0">
                <a:solidFill>
                  <a:schemeClr val="bg2"/>
                </a:solidFill>
              </a:rPr>
              <a:t>/</a:t>
            </a:r>
            <a:r>
              <a:rPr lang="en-US" sz="1600" dirty="0" err="1">
                <a:solidFill>
                  <a:schemeClr val="bg2"/>
                </a:solidFill>
              </a:rPr>
              <a:t>AsoCUI</a:t>
            </a:r>
            <a:r>
              <a:rPr lang="en-US" sz="1600" dirty="0">
                <a:solidFill>
                  <a:schemeClr val="bg2"/>
                </a:solidFill>
              </a:rPr>
              <a:t>/</a:t>
            </a:r>
            <a:r>
              <a:rPr lang="en-US" sz="1600" dirty="0" err="1">
                <a:solidFill>
                  <a:schemeClr val="bg2"/>
                </a:solidFill>
              </a:rPr>
              <a:t>serviceui</a:t>
            </a:r>
            <a:r>
              <a:rPr lang="en-US" sz="1600" dirty="0">
                <a:solidFill>
                  <a:schemeClr val="bg2"/>
                </a:solidFill>
              </a:rPr>
              <a:t>/home </a:t>
            </a:r>
          </a:p>
        </p:txBody>
      </p:sp>
      <p:sp>
        <p:nvSpPr>
          <p:cNvPr id="3" name="TextBox 2">
            <a:extLst>
              <a:ext uri="{FF2B5EF4-FFF2-40B4-BE49-F238E27FC236}">
                <a16:creationId xmlns:a16="http://schemas.microsoft.com/office/drawing/2014/main" id="{5326CB20-4E61-0940-BB3C-1014B1F21BCC}"/>
              </a:ext>
            </a:extLst>
          </p:cNvPr>
          <p:cNvSpPr txBox="1"/>
          <p:nvPr/>
        </p:nvSpPr>
        <p:spPr>
          <a:xfrm>
            <a:off x="168146" y="163789"/>
            <a:ext cx="8688991" cy="830997"/>
          </a:xfrm>
          <a:prstGeom prst="rect">
            <a:avLst/>
          </a:prstGeom>
          <a:solidFill>
            <a:schemeClr val="tx2">
              <a:lumMod val="75000"/>
              <a:alpha val="78000"/>
            </a:schemeClr>
          </a:solidFill>
        </p:spPr>
        <p:txBody>
          <a:bodyPr wrap="square" rtlCol="0">
            <a:spAutoFit/>
          </a:bodyPr>
          <a:lstStyle/>
          <a:p>
            <a:r>
              <a:rPr lang="en-US" sz="2400" dirty="0">
                <a:solidFill>
                  <a:schemeClr val="bg2"/>
                </a:solidFill>
              </a:rPr>
              <a:t>Code Lab: Test our application using </a:t>
            </a:r>
            <a:r>
              <a:rPr lang="en-US" sz="2400" b="1" i="1" dirty="0">
                <a:solidFill>
                  <a:schemeClr val="bg2"/>
                </a:solidFill>
              </a:rPr>
              <a:t>IBM Application Security on Cloud</a:t>
            </a:r>
            <a:endParaRPr lang="en-US" sz="2400" b="1" i="1" dirty="0"/>
          </a:p>
        </p:txBody>
      </p:sp>
    </p:spTree>
    <p:extLst>
      <p:ext uri="{BB962C8B-B14F-4D97-AF65-F5344CB8AC3E}">
        <p14:creationId xmlns:p14="http://schemas.microsoft.com/office/powerpoint/2010/main" val="814163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DE6ECBD-DD8C-604B-BC70-A33A53D331F6}"/>
              </a:ext>
            </a:extLst>
          </p:cNvPr>
          <p:cNvSpPr/>
          <p:nvPr/>
        </p:nvSpPr>
        <p:spPr>
          <a:xfrm>
            <a:off x="5483" y="0"/>
            <a:ext cx="9138517"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Picture 9">
            <a:extLst>
              <a:ext uri="{FF2B5EF4-FFF2-40B4-BE49-F238E27FC236}">
                <a16:creationId xmlns:a16="http://schemas.microsoft.com/office/drawing/2014/main" id="{51761133-6027-634A-84BC-4CDCAFC093E9}"/>
              </a:ext>
            </a:extLst>
          </p:cNvPr>
          <p:cNvPicPr>
            <a:picLocks noChangeAspect="1"/>
          </p:cNvPicPr>
          <p:nvPr/>
        </p:nvPicPr>
        <p:blipFill>
          <a:blip r:embed="rId2"/>
          <a:stretch>
            <a:fillRect/>
          </a:stretch>
        </p:blipFill>
        <p:spPr>
          <a:xfrm>
            <a:off x="3514789" y="2181034"/>
            <a:ext cx="1496123" cy="598451"/>
          </a:xfrm>
          <a:prstGeom prst="rect">
            <a:avLst/>
          </a:prstGeom>
        </p:spPr>
      </p:pic>
    </p:spTree>
    <p:extLst>
      <p:ext uri="{BB962C8B-B14F-4D97-AF65-F5344CB8AC3E}">
        <p14:creationId xmlns:p14="http://schemas.microsoft.com/office/powerpoint/2010/main" val="80377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26A8B2E-B2AD-3044-9BA5-554E48D478AD}"/>
              </a:ext>
            </a:extLst>
          </p:cNvPr>
          <p:cNvSpPr>
            <a:spLocks noGrp="1"/>
          </p:cNvSpPr>
          <p:nvPr>
            <p:ph sz="quarter" idx="15"/>
          </p:nvPr>
        </p:nvSpPr>
        <p:spPr/>
        <p:txBody>
          <a:bodyPr/>
          <a:lstStyle/>
          <a:p>
            <a:endParaRPr lang="en-US" sz="1800" dirty="0"/>
          </a:p>
          <a:p>
            <a:endParaRPr lang="en-US" sz="1800" dirty="0"/>
          </a:p>
          <a:p>
            <a:r>
              <a:rPr lang="en-US" sz="1800" dirty="0"/>
              <a:t>Lost of its 100,000 customers</a:t>
            </a:r>
          </a:p>
        </p:txBody>
      </p:sp>
      <p:sp>
        <p:nvSpPr>
          <p:cNvPr id="11" name="Content Placeholder 10">
            <a:extLst>
              <a:ext uri="{FF2B5EF4-FFF2-40B4-BE49-F238E27FC236}">
                <a16:creationId xmlns:a16="http://schemas.microsoft.com/office/drawing/2014/main" id="{EFD405BD-FD92-0F47-83F8-00F5259E54EF}"/>
              </a:ext>
            </a:extLst>
          </p:cNvPr>
          <p:cNvSpPr>
            <a:spLocks noGrp="1"/>
          </p:cNvSpPr>
          <p:nvPr>
            <p:ph sz="quarter" idx="16"/>
          </p:nvPr>
        </p:nvSpPr>
        <p:spPr/>
        <p:txBody>
          <a:bodyPr/>
          <a:lstStyle/>
          <a:p>
            <a:endParaRPr lang="en-US" sz="1800" dirty="0"/>
          </a:p>
          <a:p>
            <a:endParaRPr lang="en-US" sz="1800" dirty="0"/>
          </a:p>
          <a:p>
            <a:r>
              <a:rPr lang="en-US" sz="1800" dirty="0"/>
              <a:t>145 million of its customer records were stolen</a:t>
            </a:r>
          </a:p>
        </p:txBody>
      </p:sp>
      <p:sp>
        <p:nvSpPr>
          <p:cNvPr id="12" name="Content Placeholder 11">
            <a:extLst>
              <a:ext uri="{FF2B5EF4-FFF2-40B4-BE49-F238E27FC236}">
                <a16:creationId xmlns:a16="http://schemas.microsoft.com/office/drawing/2014/main" id="{51C4EAFF-59D3-9141-AF5B-87EFF2A9035C}"/>
              </a:ext>
            </a:extLst>
          </p:cNvPr>
          <p:cNvSpPr>
            <a:spLocks noGrp="1"/>
          </p:cNvSpPr>
          <p:nvPr>
            <p:ph sz="quarter" idx="17"/>
          </p:nvPr>
        </p:nvSpPr>
        <p:spPr/>
        <p:txBody>
          <a:bodyPr/>
          <a:lstStyle/>
          <a:p>
            <a:endParaRPr lang="en-US" sz="1800" dirty="0"/>
          </a:p>
          <a:p>
            <a:endParaRPr lang="en-US" sz="1800" dirty="0"/>
          </a:p>
          <a:p>
            <a:r>
              <a:rPr lang="en-US" sz="1800" dirty="0"/>
              <a:t>Over £42 million lost</a:t>
            </a:r>
          </a:p>
        </p:txBody>
      </p:sp>
      <p:sp>
        <p:nvSpPr>
          <p:cNvPr id="13" name="Content Placeholder 12">
            <a:extLst>
              <a:ext uri="{FF2B5EF4-FFF2-40B4-BE49-F238E27FC236}">
                <a16:creationId xmlns:a16="http://schemas.microsoft.com/office/drawing/2014/main" id="{8693F0D2-2566-6141-9EC7-BA5281F04BC0}"/>
              </a:ext>
            </a:extLst>
          </p:cNvPr>
          <p:cNvSpPr>
            <a:spLocks noGrp="1"/>
          </p:cNvSpPr>
          <p:nvPr>
            <p:ph sz="quarter" idx="18"/>
          </p:nvPr>
        </p:nvSpPr>
        <p:spPr>
          <a:xfrm>
            <a:off x="0" y="2571750"/>
            <a:ext cx="2286000" cy="2571750"/>
          </a:xfrm>
          <a:solidFill>
            <a:schemeClr val="accent3">
              <a:lumMod val="75000"/>
            </a:schemeClr>
          </a:solidFill>
        </p:spPr>
        <p:txBody>
          <a:bodyPr/>
          <a:lstStyle/>
          <a:p>
            <a:endParaRPr lang="en-US" sz="1800" dirty="0"/>
          </a:p>
          <a:p>
            <a:endParaRPr lang="en-US" sz="1800" dirty="0"/>
          </a:p>
          <a:p>
            <a:r>
              <a:rPr lang="en-US" sz="1800" b="1" dirty="0"/>
              <a:t>On September 2017, Equifax was attacked:</a:t>
            </a:r>
          </a:p>
        </p:txBody>
      </p:sp>
      <p:sp>
        <p:nvSpPr>
          <p:cNvPr id="9" name="Title 8">
            <a:extLst>
              <a:ext uri="{FF2B5EF4-FFF2-40B4-BE49-F238E27FC236}">
                <a16:creationId xmlns:a16="http://schemas.microsoft.com/office/drawing/2014/main" id="{3F7978E0-C733-E942-84B2-B6AAB69EFF1F}"/>
              </a:ext>
            </a:extLst>
          </p:cNvPr>
          <p:cNvSpPr>
            <a:spLocks noGrp="1"/>
          </p:cNvSpPr>
          <p:nvPr>
            <p:ph type="title"/>
          </p:nvPr>
        </p:nvSpPr>
        <p:spPr>
          <a:xfrm>
            <a:off x="-1" y="-1"/>
            <a:ext cx="9143999" cy="2571751"/>
          </a:xfrm>
          <a:solidFill>
            <a:srgbClr val="003759"/>
          </a:solidFill>
        </p:spPr>
        <p:txBody>
          <a:bodyPr/>
          <a:lstStyle/>
          <a:p>
            <a:r>
              <a:rPr lang="en-US" sz="2400" dirty="0">
                <a:solidFill>
                  <a:schemeClr val="accent1"/>
                </a:solidFill>
                <a:latin typeface="IBM Plex Sans" panose="020B0503050000000000" pitchFamily="34" charset="77"/>
              </a:rPr>
              <a:t>An </a:t>
            </a:r>
            <a:r>
              <a:rPr lang="en-US" sz="2400" dirty="0">
                <a:latin typeface="IBM Plex Sans" panose="020B0503050000000000" pitchFamily="34" charset="77"/>
              </a:rPr>
              <a:t>application</a:t>
            </a:r>
            <a:r>
              <a:rPr lang="en-US" sz="2400" dirty="0">
                <a:solidFill>
                  <a:schemeClr val="accent1"/>
                </a:solidFill>
                <a:latin typeface="IBM Plex Sans" panose="020B0503050000000000" pitchFamily="34" charset="77"/>
              </a:rPr>
              <a:t> is the gateway to an organization’s data theft and attack executions on them. </a:t>
            </a:r>
            <a:br>
              <a:rPr lang="en-US" sz="2400" dirty="0">
                <a:solidFill>
                  <a:schemeClr val="accent1"/>
                </a:solidFill>
                <a:latin typeface="IBM Plex Sans" panose="020B0503050000000000" pitchFamily="34" charset="77"/>
              </a:rPr>
            </a:br>
            <a:endParaRPr lang="en-US" sz="2400" dirty="0">
              <a:solidFill>
                <a:schemeClr val="accent1"/>
              </a:solidFill>
              <a:latin typeface="IBM Plex Sans" panose="020B0503050000000000" pitchFamily="34" charset="77"/>
            </a:endParaRPr>
          </a:p>
        </p:txBody>
      </p:sp>
      <p:sp>
        <p:nvSpPr>
          <p:cNvPr id="2" name="Right Arrow 1">
            <a:extLst>
              <a:ext uri="{FF2B5EF4-FFF2-40B4-BE49-F238E27FC236}">
                <a16:creationId xmlns:a16="http://schemas.microsoft.com/office/drawing/2014/main" id="{DE2DA825-2214-6C47-B1DC-8EAAA165F86A}"/>
              </a:ext>
            </a:extLst>
          </p:cNvPr>
          <p:cNvSpPr/>
          <p:nvPr/>
        </p:nvSpPr>
        <p:spPr>
          <a:xfrm>
            <a:off x="2104008" y="4305670"/>
            <a:ext cx="408373" cy="328474"/>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4" name="Picture 13">
            <a:extLst>
              <a:ext uri="{FF2B5EF4-FFF2-40B4-BE49-F238E27FC236}">
                <a16:creationId xmlns:a16="http://schemas.microsoft.com/office/drawing/2014/main" id="{87A563E0-5AE6-AB4B-AC5F-447C93E57513}"/>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tretch>
            <a:fillRect/>
          </a:stretch>
        </p:blipFill>
        <p:spPr>
          <a:xfrm>
            <a:off x="1764990" y="2498786"/>
            <a:ext cx="1042017" cy="1042017"/>
          </a:xfrm>
          <a:prstGeom prst="rect">
            <a:avLst/>
          </a:prstGeom>
        </p:spPr>
      </p:pic>
      <p:pic>
        <p:nvPicPr>
          <p:cNvPr id="15" name="Picture 14">
            <a:extLst>
              <a:ext uri="{FF2B5EF4-FFF2-40B4-BE49-F238E27FC236}">
                <a16:creationId xmlns:a16="http://schemas.microsoft.com/office/drawing/2014/main" id="{3F1AB4F6-919A-EE40-BF0F-19319E3EA359}"/>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tretch>
            <a:fillRect/>
          </a:stretch>
        </p:blipFill>
        <p:spPr>
          <a:xfrm>
            <a:off x="4050990" y="2535268"/>
            <a:ext cx="1042017" cy="1042017"/>
          </a:xfrm>
          <a:prstGeom prst="rect">
            <a:avLst/>
          </a:prstGeom>
        </p:spPr>
      </p:pic>
      <p:pic>
        <p:nvPicPr>
          <p:cNvPr id="16" name="Picture 15">
            <a:extLst>
              <a:ext uri="{FF2B5EF4-FFF2-40B4-BE49-F238E27FC236}">
                <a16:creationId xmlns:a16="http://schemas.microsoft.com/office/drawing/2014/main" id="{D2CC28C2-2A47-7E4E-BEAA-A05D5A0EB58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a14:imgEffect>
                      <a14:saturation sat="0"/>
                    </a14:imgEffect>
                  </a14:imgLayer>
                </a14:imgProps>
              </a:ext>
            </a:extLst>
          </a:blip>
          <a:stretch>
            <a:fillRect/>
          </a:stretch>
        </p:blipFill>
        <p:spPr>
          <a:xfrm>
            <a:off x="6336990" y="2498785"/>
            <a:ext cx="1042017" cy="1042017"/>
          </a:xfrm>
          <a:prstGeom prst="rect">
            <a:avLst/>
          </a:prstGeom>
        </p:spPr>
      </p:pic>
      <p:sp>
        <p:nvSpPr>
          <p:cNvPr id="4" name="TextBox 3">
            <a:extLst>
              <a:ext uri="{FF2B5EF4-FFF2-40B4-BE49-F238E27FC236}">
                <a16:creationId xmlns:a16="http://schemas.microsoft.com/office/drawing/2014/main" id="{E820618E-4F4C-8D4A-BEEF-4EDAF0303125}"/>
              </a:ext>
            </a:extLst>
          </p:cNvPr>
          <p:cNvSpPr txBox="1"/>
          <p:nvPr/>
        </p:nvSpPr>
        <p:spPr>
          <a:xfrm>
            <a:off x="1260626" y="4704156"/>
            <a:ext cx="6622741" cy="369332"/>
          </a:xfrm>
          <a:prstGeom prst="rect">
            <a:avLst/>
          </a:prstGeom>
          <a:solidFill>
            <a:srgbClr val="173759"/>
          </a:solidFill>
        </p:spPr>
        <p:txBody>
          <a:bodyPr wrap="square" rtlCol="0">
            <a:spAutoFit/>
          </a:bodyPr>
          <a:lstStyle/>
          <a:p>
            <a:pPr algn="ctr"/>
            <a:r>
              <a:rPr lang="en-US" sz="1800" b="1" dirty="0">
                <a:solidFill>
                  <a:schemeClr val="bg2"/>
                </a:solidFill>
              </a:rPr>
              <a:t>Caused due to a vulnerability in their web application</a:t>
            </a:r>
          </a:p>
        </p:txBody>
      </p:sp>
      <p:pic>
        <p:nvPicPr>
          <p:cNvPr id="23" name="Picture 22">
            <a:extLst>
              <a:ext uri="{FF2B5EF4-FFF2-40B4-BE49-F238E27FC236}">
                <a16:creationId xmlns:a16="http://schemas.microsoft.com/office/drawing/2014/main" id="{61F4F501-9550-BA43-8DE1-2A70F3E75163}"/>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64055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bg/>
                                          </p:spTgt>
                                        </p:tgtEl>
                                        <p:attrNameLst>
                                          <p:attrName>style.visibility</p:attrName>
                                        </p:attrNameLst>
                                      </p:cBhvr>
                                      <p:to>
                                        <p:strVal val="visible"/>
                                      </p:to>
                                    </p:set>
                                    <p:animEffect transition="in" filter="fade">
                                      <p:cBhvr>
                                        <p:cTn id="10" dur="500"/>
                                        <p:tgtEl>
                                          <p:spTgt spid="1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bg/>
                                          </p:spTgt>
                                        </p:tgtEl>
                                        <p:attrNameLst>
                                          <p:attrName>style.visibility</p:attrName>
                                        </p:attrNameLst>
                                      </p:cBhvr>
                                      <p:to>
                                        <p:strVal val="visible"/>
                                      </p:to>
                                    </p:set>
                                    <p:animEffect transition="in" filter="fade">
                                      <p:cBhvr>
                                        <p:cTn id="16" dur="500"/>
                                        <p:tgtEl>
                                          <p:spTgt spid="11">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bg/>
                                          </p:spTgt>
                                        </p:tgtEl>
                                        <p:attrNameLst>
                                          <p:attrName>style.visibility</p:attrName>
                                        </p:attrNameLst>
                                      </p:cBhvr>
                                      <p:to>
                                        <p:strVal val="visible"/>
                                      </p:to>
                                    </p:set>
                                    <p:animEffect transition="in" filter="fade">
                                      <p:cBhvr>
                                        <p:cTn id="22" dur="500"/>
                                        <p:tgtEl>
                                          <p:spTgt spid="12">
                                            <p:bg/>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bg/>
                                          </p:spTgt>
                                        </p:tgtEl>
                                        <p:attrNameLst>
                                          <p:attrName>style.visibility</p:attrName>
                                        </p:attrNameLst>
                                      </p:cBhvr>
                                      <p:to>
                                        <p:strVal val="visible"/>
                                      </p:to>
                                    </p:set>
                                    <p:animEffect transition="in" filter="fade">
                                      <p:cBhvr>
                                        <p:cTn id="34" dur="500"/>
                                        <p:tgtEl>
                                          <p:spTgt spid="10">
                                            <p:bg/>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1" grpId="0" build="p" animBg="1"/>
      <p:bldP spid="12" grpId="0" build="p" animBg="1"/>
      <p:bldP spid="13" grpId="0" build="p"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26A8B2E-B2AD-3044-9BA5-554E48D478AD}"/>
              </a:ext>
            </a:extLst>
          </p:cNvPr>
          <p:cNvSpPr>
            <a:spLocks noGrp="1"/>
          </p:cNvSpPr>
          <p:nvPr>
            <p:ph sz="quarter" idx="15"/>
          </p:nvPr>
        </p:nvSpPr>
        <p:spPr/>
        <p:txBody>
          <a:bodyPr/>
          <a:lstStyle/>
          <a:p>
            <a:endParaRPr lang="en-US" dirty="0">
              <a:latin typeface="Arial" charset="0"/>
            </a:endParaRPr>
          </a:p>
          <a:p>
            <a:r>
              <a:rPr lang="en-US" dirty="0">
                <a:latin typeface="Arial" charset="0"/>
              </a:rPr>
              <a:t>Organizations did not know all the apps and databases currently active in their organizations</a:t>
            </a:r>
            <a:endParaRPr lang="en-US" dirty="0"/>
          </a:p>
        </p:txBody>
      </p:sp>
      <p:sp>
        <p:nvSpPr>
          <p:cNvPr id="11" name="Content Placeholder 10">
            <a:extLst>
              <a:ext uri="{FF2B5EF4-FFF2-40B4-BE49-F238E27FC236}">
                <a16:creationId xmlns:a16="http://schemas.microsoft.com/office/drawing/2014/main" id="{EFD405BD-FD92-0F47-83F8-00F5259E54EF}"/>
              </a:ext>
            </a:extLst>
          </p:cNvPr>
          <p:cNvSpPr>
            <a:spLocks noGrp="1"/>
          </p:cNvSpPr>
          <p:nvPr>
            <p:ph sz="quarter" idx="16"/>
          </p:nvPr>
        </p:nvSpPr>
        <p:spPr/>
        <p:txBody>
          <a:bodyPr/>
          <a:lstStyle/>
          <a:p>
            <a:endParaRPr lang="en-US" dirty="0">
              <a:latin typeface="Arial" charset="0"/>
            </a:endParaRPr>
          </a:p>
          <a:p>
            <a:r>
              <a:rPr lang="en-US" dirty="0">
                <a:latin typeface="Arial" charset="0"/>
              </a:rPr>
              <a:t>Organizations do not take basic security measures to remediate vulnerabilities</a:t>
            </a:r>
            <a:br>
              <a:rPr lang="en-US" dirty="0">
                <a:solidFill>
                  <a:schemeClr val="accent1"/>
                </a:solidFill>
                <a:latin typeface="IBM Plex Sans" panose="020B0503050000000000" pitchFamily="34" charset="77"/>
              </a:rPr>
            </a:br>
            <a:endParaRPr lang="en-US" dirty="0"/>
          </a:p>
        </p:txBody>
      </p:sp>
      <p:sp>
        <p:nvSpPr>
          <p:cNvPr id="12" name="Content Placeholder 11">
            <a:extLst>
              <a:ext uri="{FF2B5EF4-FFF2-40B4-BE49-F238E27FC236}">
                <a16:creationId xmlns:a16="http://schemas.microsoft.com/office/drawing/2014/main" id="{51C4EAFF-59D3-9141-AF5B-87EFF2A9035C}"/>
              </a:ext>
            </a:extLst>
          </p:cNvPr>
          <p:cNvSpPr>
            <a:spLocks noGrp="1"/>
          </p:cNvSpPr>
          <p:nvPr>
            <p:ph sz="quarter" idx="17"/>
          </p:nvPr>
        </p:nvSpPr>
        <p:spPr/>
        <p:txBody>
          <a:bodyPr/>
          <a:lstStyle/>
          <a:p>
            <a:endParaRPr lang="en-US" dirty="0">
              <a:latin typeface="Arial" charset="0"/>
            </a:endParaRPr>
          </a:p>
          <a:p>
            <a:r>
              <a:rPr lang="en-US" dirty="0">
                <a:latin typeface="Arial" charset="0"/>
              </a:rPr>
              <a:t>Organizations are influenced by pressure to release new apps quickly</a:t>
            </a:r>
            <a:endParaRPr lang="en-US" dirty="0"/>
          </a:p>
        </p:txBody>
      </p:sp>
      <p:sp>
        <p:nvSpPr>
          <p:cNvPr id="13" name="Content Placeholder 12">
            <a:extLst>
              <a:ext uri="{FF2B5EF4-FFF2-40B4-BE49-F238E27FC236}">
                <a16:creationId xmlns:a16="http://schemas.microsoft.com/office/drawing/2014/main" id="{8693F0D2-2566-6141-9EC7-BA5281F04BC0}"/>
              </a:ext>
            </a:extLst>
          </p:cNvPr>
          <p:cNvSpPr>
            <a:spLocks noGrp="1"/>
          </p:cNvSpPr>
          <p:nvPr>
            <p:ph sz="quarter" idx="18"/>
          </p:nvPr>
        </p:nvSpPr>
        <p:spPr>
          <a:xfrm>
            <a:off x="0" y="2571750"/>
            <a:ext cx="2286000" cy="2571750"/>
          </a:xfrm>
          <a:solidFill>
            <a:schemeClr val="accent3">
              <a:lumMod val="75000"/>
            </a:schemeClr>
          </a:solidFill>
        </p:spPr>
        <p:txBody>
          <a:bodyPr/>
          <a:lstStyle/>
          <a:p>
            <a:endParaRPr lang="en-US" dirty="0"/>
          </a:p>
          <a:p>
            <a:r>
              <a:rPr lang="en-US" dirty="0">
                <a:latin typeface="Arial" charset="0"/>
              </a:rPr>
              <a:t>Organizations do not perform any major testing methods prior to deployment</a:t>
            </a:r>
            <a:endParaRPr lang="en-US" dirty="0"/>
          </a:p>
        </p:txBody>
      </p:sp>
      <p:sp>
        <p:nvSpPr>
          <p:cNvPr id="9" name="Title 8">
            <a:extLst>
              <a:ext uri="{FF2B5EF4-FFF2-40B4-BE49-F238E27FC236}">
                <a16:creationId xmlns:a16="http://schemas.microsoft.com/office/drawing/2014/main" id="{3F7978E0-C733-E942-84B2-B6AAB69EFF1F}"/>
              </a:ext>
            </a:extLst>
          </p:cNvPr>
          <p:cNvSpPr>
            <a:spLocks noGrp="1"/>
          </p:cNvSpPr>
          <p:nvPr>
            <p:ph type="title"/>
          </p:nvPr>
        </p:nvSpPr>
        <p:spPr>
          <a:solidFill>
            <a:srgbClr val="003759"/>
          </a:solidFill>
        </p:spPr>
        <p:txBody>
          <a:bodyPr/>
          <a:lstStyle/>
          <a:p>
            <a:pPr marL="63500" lvl="1"/>
            <a:r>
              <a:rPr lang="en-US" sz="2400" dirty="0">
                <a:solidFill>
                  <a:schemeClr val="accent1"/>
                </a:solidFill>
                <a:latin typeface="IBM Plex Sans" panose="020B0503050000000000" pitchFamily="34" charset="77"/>
              </a:rPr>
              <a:t>An </a:t>
            </a:r>
            <a:r>
              <a:rPr lang="en-US" sz="2400" dirty="0">
                <a:latin typeface="IBM Plex Sans" panose="020B0503050000000000" pitchFamily="34" charset="77"/>
              </a:rPr>
              <a:t>application</a:t>
            </a:r>
            <a:r>
              <a:rPr lang="en-US" sz="2400" dirty="0">
                <a:solidFill>
                  <a:schemeClr val="accent1"/>
                </a:solidFill>
                <a:latin typeface="IBM Plex Sans" panose="020B0503050000000000" pitchFamily="34" charset="77"/>
              </a:rPr>
              <a:t> is the gateway to an organization’s data theft and attack executions on them. </a:t>
            </a:r>
            <a:br>
              <a:rPr lang="en-US" sz="2400" dirty="0">
                <a:solidFill>
                  <a:schemeClr val="accent1"/>
                </a:solidFill>
                <a:latin typeface="IBM Plex Sans" panose="020B0503050000000000" pitchFamily="34" charset="77"/>
              </a:rPr>
            </a:br>
            <a:endParaRPr lang="en-US" sz="2400" dirty="0">
              <a:solidFill>
                <a:schemeClr val="accent1"/>
              </a:solidFill>
              <a:latin typeface="IBM Plex Sans" panose="020B0503050000000000" pitchFamily="34" charset="77"/>
            </a:endParaRPr>
          </a:p>
        </p:txBody>
      </p:sp>
      <p:sp>
        <p:nvSpPr>
          <p:cNvPr id="2" name="Right Arrow 1">
            <a:extLst>
              <a:ext uri="{FF2B5EF4-FFF2-40B4-BE49-F238E27FC236}">
                <a16:creationId xmlns:a16="http://schemas.microsoft.com/office/drawing/2014/main" id="{DE2DA825-2214-6C47-B1DC-8EAAA165F86A}"/>
              </a:ext>
            </a:extLst>
          </p:cNvPr>
          <p:cNvSpPr/>
          <p:nvPr/>
        </p:nvSpPr>
        <p:spPr>
          <a:xfrm>
            <a:off x="2104008" y="4305670"/>
            <a:ext cx="408373" cy="328474"/>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Oval 2">
            <a:extLst>
              <a:ext uri="{FF2B5EF4-FFF2-40B4-BE49-F238E27FC236}">
                <a16:creationId xmlns:a16="http://schemas.microsoft.com/office/drawing/2014/main" id="{43D8D19F-8068-CF40-9B22-CDCB22AF47E5}"/>
              </a:ext>
            </a:extLst>
          </p:cNvPr>
          <p:cNvSpPr/>
          <p:nvPr/>
        </p:nvSpPr>
        <p:spPr>
          <a:xfrm>
            <a:off x="741021" y="1535755"/>
            <a:ext cx="777438" cy="799384"/>
          </a:xfrm>
          <a:prstGeom prst="ellipse">
            <a:avLst/>
          </a:prstGeom>
          <a:solidFill>
            <a:srgbClr val="0070C0"/>
          </a:solidFill>
          <a:ln>
            <a:solidFill>
              <a:srgbClr val="003731"/>
            </a:solidFill>
          </a:ln>
        </p:spPr>
        <p:txBody>
          <a:bodyPr wrap="square" lIns="0" tIns="0" rIns="0" bIns="0" rtlCol="0" anchor="ctr">
            <a:noAutofit/>
          </a:bodyPr>
          <a:lstStyle/>
          <a:p>
            <a:pPr algn="ctr"/>
            <a:r>
              <a:rPr lang="en-US" sz="1800" dirty="0">
                <a:solidFill>
                  <a:schemeClr val="bg2"/>
                </a:solidFill>
                <a:latin typeface="Arial"/>
                <a:cs typeface="Arial"/>
              </a:rPr>
              <a:t>35%</a:t>
            </a:r>
          </a:p>
        </p:txBody>
      </p:sp>
      <p:sp>
        <p:nvSpPr>
          <p:cNvPr id="19" name="Oval 18">
            <a:extLst>
              <a:ext uri="{FF2B5EF4-FFF2-40B4-BE49-F238E27FC236}">
                <a16:creationId xmlns:a16="http://schemas.microsoft.com/office/drawing/2014/main" id="{1937E354-427C-C940-B7A2-0AA56623B434}"/>
              </a:ext>
            </a:extLst>
          </p:cNvPr>
          <p:cNvSpPr/>
          <p:nvPr/>
        </p:nvSpPr>
        <p:spPr>
          <a:xfrm>
            <a:off x="2807007" y="1362865"/>
            <a:ext cx="996497" cy="1015310"/>
          </a:xfrm>
          <a:prstGeom prst="ellipse">
            <a:avLst/>
          </a:prstGeom>
          <a:solidFill>
            <a:srgbClr val="0070C0"/>
          </a:solidFill>
          <a:ln>
            <a:solidFill>
              <a:srgbClr val="003731"/>
            </a:solidFill>
          </a:ln>
        </p:spPr>
        <p:txBody>
          <a:bodyPr wrap="square" lIns="0" tIns="0" rIns="0" bIns="0" rtlCol="0" anchor="ctr">
            <a:noAutofit/>
          </a:bodyPr>
          <a:lstStyle/>
          <a:p>
            <a:pPr algn="ctr"/>
            <a:r>
              <a:rPr lang="en-US" sz="1800" dirty="0">
                <a:solidFill>
                  <a:schemeClr val="bg2"/>
                </a:solidFill>
                <a:latin typeface="Arial"/>
                <a:cs typeface="Arial"/>
              </a:rPr>
              <a:t>48%</a:t>
            </a:r>
          </a:p>
        </p:txBody>
      </p:sp>
      <p:sp>
        <p:nvSpPr>
          <p:cNvPr id="20" name="Oval 19">
            <a:extLst>
              <a:ext uri="{FF2B5EF4-FFF2-40B4-BE49-F238E27FC236}">
                <a16:creationId xmlns:a16="http://schemas.microsoft.com/office/drawing/2014/main" id="{96EFCD86-4BF5-414C-8AE5-5D49AAA6E9D2}"/>
              </a:ext>
            </a:extLst>
          </p:cNvPr>
          <p:cNvSpPr/>
          <p:nvPr/>
        </p:nvSpPr>
        <p:spPr>
          <a:xfrm>
            <a:off x="4953912" y="1213618"/>
            <a:ext cx="1166157" cy="1199076"/>
          </a:xfrm>
          <a:prstGeom prst="ellipse">
            <a:avLst/>
          </a:prstGeom>
          <a:solidFill>
            <a:srgbClr val="0070C0"/>
          </a:solidFill>
          <a:ln>
            <a:solidFill>
              <a:srgbClr val="003731"/>
            </a:solidFill>
          </a:ln>
        </p:spPr>
        <p:txBody>
          <a:bodyPr wrap="square" lIns="0" tIns="0" rIns="0" bIns="0" rtlCol="0" anchor="ctr">
            <a:noAutofit/>
          </a:bodyPr>
          <a:lstStyle/>
          <a:p>
            <a:pPr algn="ctr"/>
            <a:r>
              <a:rPr lang="en-US" sz="1800" dirty="0">
                <a:solidFill>
                  <a:schemeClr val="bg2"/>
                </a:solidFill>
                <a:latin typeface="Arial"/>
                <a:cs typeface="Arial"/>
              </a:rPr>
              <a:t>56%</a:t>
            </a:r>
          </a:p>
        </p:txBody>
      </p:sp>
      <p:sp>
        <p:nvSpPr>
          <p:cNvPr id="21" name="Oval 20">
            <a:extLst>
              <a:ext uri="{FF2B5EF4-FFF2-40B4-BE49-F238E27FC236}">
                <a16:creationId xmlns:a16="http://schemas.microsoft.com/office/drawing/2014/main" id="{9F00E7B9-CE51-0047-A1B4-8565005C167B}"/>
              </a:ext>
            </a:extLst>
          </p:cNvPr>
          <p:cNvSpPr/>
          <p:nvPr/>
        </p:nvSpPr>
        <p:spPr>
          <a:xfrm>
            <a:off x="7215611" y="1031063"/>
            <a:ext cx="1410825" cy="1397710"/>
          </a:xfrm>
          <a:prstGeom prst="ellipse">
            <a:avLst/>
          </a:prstGeom>
          <a:solidFill>
            <a:srgbClr val="0070C0"/>
          </a:solidFill>
          <a:ln>
            <a:solidFill>
              <a:srgbClr val="003731"/>
            </a:solidFill>
          </a:ln>
        </p:spPr>
        <p:txBody>
          <a:bodyPr wrap="square" lIns="0" tIns="0" rIns="0" bIns="0" rtlCol="0" anchor="ctr">
            <a:noAutofit/>
          </a:bodyPr>
          <a:lstStyle/>
          <a:p>
            <a:pPr algn="ctr"/>
            <a:r>
              <a:rPr lang="en-US" sz="1800" dirty="0">
                <a:solidFill>
                  <a:schemeClr val="bg2"/>
                </a:solidFill>
                <a:latin typeface="Arial"/>
                <a:cs typeface="Arial"/>
              </a:rPr>
              <a:t>69%</a:t>
            </a:r>
          </a:p>
        </p:txBody>
      </p:sp>
      <p:pic>
        <p:nvPicPr>
          <p:cNvPr id="18" name="Picture 17">
            <a:extLst>
              <a:ext uri="{FF2B5EF4-FFF2-40B4-BE49-F238E27FC236}">
                <a16:creationId xmlns:a16="http://schemas.microsoft.com/office/drawing/2014/main" id="{0EB5DC60-62F5-2041-8157-EE35DC1AB2D9}"/>
              </a:ext>
            </a:extLst>
          </p:cNvPr>
          <p:cNvPicPr>
            <a:picLocks noChangeAspect="1"/>
          </p:cNvPicPr>
          <p:nvPr/>
        </p:nvPicPr>
        <p:blipFill>
          <a:blip r:embed="rId2"/>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1136489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1170D40-DD2E-EA46-9E7D-42C8CD186A70}"/>
              </a:ext>
            </a:extLst>
          </p:cNvPr>
          <p:cNvSpPr/>
          <p:nvPr/>
        </p:nvSpPr>
        <p:spPr>
          <a:xfrm>
            <a:off x="4555067" y="0"/>
            <a:ext cx="4588933" cy="5143500"/>
          </a:xfrm>
          <a:prstGeom prst="rect">
            <a:avLst/>
          </a:prstGeom>
          <a:solidFill>
            <a:schemeClr val="tx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2F903FB6-572F-354F-9088-FCE993469771}"/>
              </a:ext>
            </a:extLst>
          </p:cNvPr>
          <p:cNvSpPr/>
          <p:nvPr/>
        </p:nvSpPr>
        <p:spPr>
          <a:xfrm>
            <a:off x="548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pic>
        <p:nvPicPr>
          <p:cNvPr id="11" name="Shape 248">
            <a:extLst>
              <a:ext uri="{FF2B5EF4-FFF2-40B4-BE49-F238E27FC236}">
                <a16:creationId xmlns:a16="http://schemas.microsoft.com/office/drawing/2014/main" id="{5424B4BD-42C0-EB4B-8251-26E69CFF3B5E}"/>
              </a:ext>
            </a:extLst>
          </p:cNvPr>
          <p:cNvPicPr preferRelativeResize="0"/>
          <p:nvPr/>
        </p:nvPicPr>
        <p:blipFill rotWithShape="1">
          <a:blip r:embed="rId3">
            <a:alphaModFix/>
          </a:blip>
          <a:srcRect b="5240"/>
          <a:stretch/>
        </p:blipFill>
        <p:spPr>
          <a:xfrm>
            <a:off x="5942787" y="1831778"/>
            <a:ext cx="2006075" cy="1813465"/>
          </a:xfrm>
          <a:prstGeom prst="rect">
            <a:avLst/>
          </a:prstGeom>
          <a:noFill/>
          <a:ln>
            <a:noFill/>
          </a:ln>
        </p:spPr>
      </p:pic>
      <p:pic>
        <p:nvPicPr>
          <p:cNvPr id="7" name="Picture 6">
            <a:extLst>
              <a:ext uri="{FF2B5EF4-FFF2-40B4-BE49-F238E27FC236}">
                <a16:creationId xmlns:a16="http://schemas.microsoft.com/office/drawing/2014/main" id="{C1D4BD51-9797-2548-841E-351AD492ADE4}"/>
              </a:ext>
            </a:extLst>
          </p:cNvPr>
          <p:cNvPicPr>
            <a:picLocks noChangeAspect="1"/>
          </p:cNvPicPr>
          <p:nvPr/>
        </p:nvPicPr>
        <p:blipFill>
          <a:blip r:embed="rId4"/>
          <a:stretch>
            <a:fillRect/>
          </a:stretch>
        </p:blipFill>
        <p:spPr>
          <a:xfrm flipH="1">
            <a:off x="864967" y="1682711"/>
            <a:ext cx="1994568" cy="2111600"/>
          </a:xfrm>
          <a:prstGeom prst="rect">
            <a:avLst/>
          </a:prstGeom>
        </p:spPr>
      </p:pic>
      <p:sp>
        <p:nvSpPr>
          <p:cNvPr id="8" name="TextBox 7">
            <a:extLst>
              <a:ext uri="{FF2B5EF4-FFF2-40B4-BE49-F238E27FC236}">
                <a16:creationId xmlns:a16="http://schemas.microsoft.com/office/drawing/2014/main" id="{AA89B606-A5AA-BE45-8695-47D28BB713F8}"/>
              </a:ext>
            </a:extLst>
          </p:cNvPr>
          <p:cNvSpPr txBox="1"/>
          <p:nvPr/>
        </p:nvSpPr>
        <p:spPr>
          <a:xfrm>
            <a:off x="5483" y="65111"/>
            <a:ext cx="2323765" cy="400110"/>
          </a:xfrm>
          <a:prstGeom prst="rect">
            <a:avLst/>
          </a:prstGeom>
          <a:noFill/>
        </p:spPr>
        <p:txBody>
          <a:bodyPr wrap="square" rtlCol="0">
            <a:spAutoFit/>
          </a:bodyPr>
          <a:lstStyle/>
          <a:p>
            <a:r>
              <a:rPr lang="en-US" sz="2000" b="1" dirty="0">
                <a:solidFill>
                  <a:schemeClr val="bg2"/>
                </a:solidFill>
              </a:rPr>
              <a:t>Who is involved?</a:t>
            </a:r>
          </a:p>
        </p:txBody>
      </p:sp>
      <p:sp>
        <p:nvSpPr>
          <p:cNvPr id="19" name="TextBox 18">
            <a:extLst>
              <a:ext uri="{FF2B5EF4-FFF2-40B4-BE49-F238E27FC236}">
                <a16:creationId xmlns:a16="http://schemas.microsoft.com/office/drawing/2014/main" id="{1F156620-AA18-2A4A-9AAC-473766F5CA45}"/>
              </a:ext>
            </a:extLst>
          </p:cNvPr>
          <p:cNvSpPr txBox="1"/>
          <p:nvPr/>
        </p:nvSpPr>
        <p:spPr>
          <a:xfrm>
            <a:off x="1095200" y="4688090"/>
            <a:ext cx="2323765" cy="369332"/>
          </a:xfrm>
          <a:prstGeom prst="rect">
            <a:avLst/>
          </a:prstGeom>
          <a:noFill/>
        </p:spPr>
        <p:txBody>
          <a:bodyPr wrap="square" rtlCol="0">
            <a:spAutoFit/>
          </a:bodyPr>
          <a:lstStyle/>
          <a:p>
            <a:r>
              <a:rPr lang="en-US" sz="1800" b="1" dirty="0">
                <a:solidFill>
                  <a:schemeClr val="bg2"/>
                </a:solidFill>
              </a:rPr>
              <a:t>Vendor or seller</a:t>
            </a:r>
          </a:p>
        </p:txBody>
      </p:sp>
      <p:sp>
        <p:nvSpPr>
          <p:cNvPr id="20" name="TextBox 19">
            <a:extLst>
              <a:ext uri="{FF2B5EF4-FFF2-40B4-BE49-F238E27FC236}">
                <a16:creationId xmlns:a16="http://schemas.microsoft.com/office/drawing/2014/main" id="{731367FD-CF41-4B40-ABAB-8F1361939424}"/>
              </a:ext>
            </a:extLst>
          </p:cNvPr>
          <p:cNvSpPr txBox="1"/>
          <p:nvPr/>
        </p:nvSpPr>
        <p:spPr>
          <a:xfrm>
            <a:off x="6371216" y="4684840"/>
            <a:ext cx="2323765" cy="369332"/>
          </a:xfrm>
          <a:prstGeom prst="rect">
            <a:avLst/>
          </a:prstGeom>
          <a:noFill/>
        </p:spPr>
        <p:txBody>
          <a:bodyPr wrap="square" rtlCol="0">
            <a:spAutoFit/>
          </a:bodyPr>
          <a:lstStyle/>
          <a:p>
            <a:r>
              <a:rPr lang="en-US" sz="1800" b="1" dirty="0">
                <a:solidFill>
                  <a:srgbClr val="003759"/>
                </a:solidFill>
              </a:rPr>
              <a:t>Developer</a:t>
            </a:r>
          </a:p>
        </p:txBody>
      </p:sp>
      <p:sp>
        <p:nvSpPr>
          <p:cNvPr id="9" name="Right Arrow 8">
            <a:extLst>
              <a:ext uri="{FF2B5EF4-FFF2-40B4-BE49-F238E27FC236}">
                <a16:creationId xmlns:a16="http://schemas.microsoft.com/office/drawing/2014/main" id="{540E7814-772C-CF4F-A122-ACB9DEB59249}"/>
              </a:ext>
            </a:extLst>
          </p:cNvPr>
          <p:cNvSpPr/>
          <p:nvPr/>
        </p:nvSpPr>
        <p:spPr>
          <a:xfrm>
            <a:off x="3950563" y="1109709"/>
            <a:ext cx="1358284" cy="266330"/>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ight Arrow 9">
            <a:extLst>
              <a:ext uri="{FF2B5EF4-FFF2-40B4-BE49-F238E27FC236}">
                <a16:creationId xmlns:a16="http://schemas.microsoft.com/office/drawing/2014/main" id="{131C256D-E0EE-894D-9E09-3006E261F266}"/>
              </a:ext>
            </a:extLst>
          </p:cNvPr>
          <p:cNvSpPr/>
          <p:nvPr/>
        </p:nvSpPr>
        <p:spPr>
          <a:xfrm>
            <a:off x="3418965" y="1109709"/>
            <a:ext cx="1792227" cy="506027"/>
          </a:xfrm>
          <a:prstGeom prst="right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4" name="Picture 13">
            <a:extLst>
              <a:ext uri="{FF2B5EF4-FFF2-40B4-BE49-F238E27FC236}">
                <a16:creationId xmlns:a16="http://schemas.microsoft.com/office/drawing/2014/main" id="{1BDB1207-DC5E-B643-A942-459D371AD31F}"/>
              </a:ext>
            </a:extLst>
          </p:cNvPr>
          <p:cNvPicPr>
            <a:picLocks noChangeAspect="1"/>
          </p:cNvPicPr>
          <p:nvPr/>
        </p:nvPicPr>
        <p:blipFill>
          <a:blip r:embed="rId5"/>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203344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5483" y="0"/>
            <a:ext cx="4588933" cy="5143500"/>
          </a:xfrm>
          <a:prstGeom prst="rect">
            <a:avLst/>
          </a:prstGeom>
          <a:solidFill>
            <a:srgbClr val="1D3649"/>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2" name="Shape 1183">
            <a:extLst>
              <a:ext uri="{FF2B5EF4-FFF2-40B4-BE49-F238E27FC236}">
                <a16:creationId xmlns:a16="http://schemas.microsoft.com/office/drawing/2014/main" id="{3668A179-B1F6-684C-B3BA-BAB024350BE2}"/>
              </a:ext>
            </a:extLst>
          </p:cNvPr>
          <p:cNvSpPr txBox="1"/>
          <p:nvPr/>
        </p:nvSpPr>
        <p:spPr>
          <a:xfrm>
            <a:off x="222875" y="858556"/>
            <a:ext cx="4146884" cy="3577794"/>
          </a:xfrm>
          <a:prstGeom prst="rect">
            <a:avLst/>
          </a:prstGeom>
          <a:noFill/>
          <a:ln>
            <a:noFill/>
          </a:ln>
        </p:spPr>
        <p:txBody>
          <a:bodyPr lIns="91425" tIns="91425" rIns="91425" bIns="91425" anchor="t" anchorCtr="0">
            <a:noAutofit/>
          </a:bodyPr>
          <a:lstStyle/>
          <a:p>
            <a:pPr>
              <a:buClr>
                <a:srgbClr val="000000"/>
              </a:buClr>
            </a:pPr>
            <a:r>
              <a:rPr lang="en-US" sz="1600" b="1" dirty="0">
                <a:solidFill>
                  <a:schemeClr val="bg2"/>
                </a:solidFill>
                <a:ea typeface="Helvetica Neue Light"/>
                <a:cs typeface="Helvetica Neue Light"/>
                <a:sym typeface="Helvetica Neue Light"/>
              </a:rPr>
              <a:t>Common excuses (OWASP):</a:t>
            </a:r>
          </a:p>
          <a:p>
            <a:pPr>
              <a:buClr>
                <a:srgbClr val="000000"/>
              </a:buClr>
            </a:pPr>
            <a:endParaRPr lang="en-US" sz="1400" b="1" dirty="0">
              <a:solidFill>
                <a:schemeClr val="bg2"/>
              </a:solidFill>
              <a:ea typeface="Helvetica Neue Light"/>
              <a:cs typeface="Helvetica Neue Light"/>
              <a:sym typeface="Helvetica Neue Light"/>
            </a:endParaRPr>
          </a:p>
          <a:p>
            <a:pPr>
              <a:buClr>
                <a:srgbClr val="000000"/>
              </a:buClr>
            </a:pPr>
            <a:r>
              <a:rPr lang="en-US" sz="1400" i="1" dirty="0">
                <a:solidFill>
                  <a:schemeClr val="bg2"/>
                </a:solidFill>
              </a:rPr>
              <a:t>“We never get hacked (that I know of), we don’t need security”</a:t>
            </a:r>
          </a:p>
          <a:p>
            <a:pPr>
              <a:buClr>
                <a:srgbClr val="000000"/>
              </a:buClr>
            </a:pPr>
            <a:endParaRPr lang="en-US" sz="1400" i="1" dirty="0">
              <a:solidFill>
                <a:schemeClr val="bg2"/>
              </a:solidFill>
            </a:endParaRPr>
          </a:p>
          <a:p>
            <a:pPr>
              <a:buClr>
                <a:srgbClr val="000000"/>
              </a:buClr>
            </a:pPr>
            <a:endParaRPr lang="en-US" sz="1400" i="1" dirty="0">
              <a:solidFill>
                <a:schemeClr val="bg2"/>
              </a:solidFill>
              <a:ea typeface="Helvetica Neue Light"/>
              <a:sym typeface="Helvetica Neue Light"/>
            </a:endParaRPr>
          </a:p>
          <a:p>
            <a:pPr>
              <a:buClr>
                <a:srgbClr val="000000"/>
              </a:buClr>
            </a:pPr>
            <a:r>
              <a:rPr lang="en-US" sz="1400" i="1" dirty="0">
                <a:solidFill>
                  <a:schemeClr val="bg2"/>
                </a:solidFill>
              </a:rPr>
              <a:t>“We have a firewall that protects our applications”</a:t>
            </a:r>
          </a:p>
          <a:p>
            <a:pPr>
              <a:buClr>
                <a:srgbClr val="000000"/>
              </a:buClr>
            </a:pPr>
            <a:endParaRPr lang="en-US" sz="1400" i="1" dirty="0">
              <a:solidFill>
                <a:schemeClr val="bg2"/>
              </a:solidFill>
            </a:endParaRPr>
          </a:p>
          <a:p>
            <a:pPr>
              <a:buClr>
                <a:srgbClr val="000000"/>
              </a:buClr>
            </a:pPr>
            <a:endParaRPr lang="en-US" sz="1400" i="1" dirty="0">
              <a:solidFill>
                <a:schemeClr val="bg2"/>
              </a:solidFill>
              <a:ea typeface="Helvetica Neue Light"/>
              <a:cs typeface="Helvetica Neue Light"/>
              <a:sym typeface="Helvetica Neue Light"/>
            </a:endParaRPr>
          </a:p>
          <a:p>
            <a:pPr>
              <a:buClr>
                <a:srgbClr val="000000"/>
              </a:buClr>
            </a:pPr>
            <a:r>
              <a:rPr lang="en-US" sz="1400" i="1" dirty="0">
                <a:solidFill>
                  <a:schemeClr val="bg2"/>
                </a:solidFill>
              </a:rPr>
              <a:t>"We trust our employees not to attack our applications”</a:t>
            </a:r>
          </a:p>
          <a:p>
            <a:pPr>
              <a:buClr>
                <a:srgbClr val="000000"/>
              </a:buClr>
            </a:pPr>
            <a:endParaRPr lang="en-US" sz="1400" dirty="0">
              <a:solidFill>
                <a:schemeClr val="bg2"/>
              </a:solidFill>
              <a:ea typeface="Helvetica Neue Light"/>
              <a:cs typeface="Helvetica Neue Light"/>
              <a:sym typeface="Helvetica Neue Light"/>
            </a:endParaRPr>
          </a:p>
        </p:txBody>
      </p:sp>
      <p:cxnSp>
        <p:nvCxnSpPr>
          <p:cNvPr id="23" name="Shape 1184">
            <a:extLst>
              <a:ext uri="{FF2B5EF4-FFF2-40B4-BE49-F238E27FC236}">
                <a16:creationId xmlns:a16="http://schemas.microsoft.com/office/drawing/2014/main" id="{7515D497-314E-F04D-A155-6BBC874A37B4}"/>
              </a:ext>
            </a:extLst>
          </p:cNvPr>
          <p:cNvCxnSpPr>
            <a:cxnSpLocks/>
          </p:cNvCxnSpPr>
          <p:nvPr/>
        </p:nvCxnSpPr>
        <p:spPr>
          <a:xfrm>
            <a:off x="334210" y="1872370"/>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4" name="Shape 1185">
            <a:extLst>
              <a:ext uri="{FF2B5EF4-FFF2-40B4-BE49-F238E27FC236}">
                <a16:creationId xmlns:a16="http://schemas.microsoft.com/office/drawing/2014/main" id="{702D2BA2-296D-6649-980C-FAB31121553D}"/>
              </a:ext>
            </a:extLst>
          </p:cNvPr>
          <p:cNvCxnSpPr>
            <a:cxnSpLocks/>
          </p:cNvCxnSpPr>
          <p:nvPr/>
        </p:nvCxnSpPr>
        <p:spPr>
          <a:xfrm>
            <a:off x="334210" y="3601958"/>
            <a:ext cx="3698665" cy="0"/>
          </a:xfrm>
          <a:prstGeom prst="straightConnector1">
            <a:avLst/>
          </a:prstGeom>
          <a:noFill/>
          <a:ln w="9525" cap="flat" cmpd="sng">
            <a:solidFill>
              <a:srgbClr val="00AEEF"/>
            </a:solidFill>
            <a:prstDash val="solid"/>
            <a:round/>
            <a:headEnd type="oval" w="med" len="med"/>
            <a:tailEnd type="none" w="med" len="med"/>
          </a:ln>
        </p:spPr>
      </p:cxnSp>
      <p:cxnSp>
        <p:nvCxnSpPr>
          <p:cNvPr id="28" name="Shape 1184">
            <a:extLst>
              <a:ext uri="{FF2B5EF4-FFF2-40B4-BE49-F238E27FC236}">
                <a16:creationId xmlns:a16="http://schemas.microsoft.com/office/drawing/2014/main" id="{65BCC281-2F84-6D41-9AFD-769A7E4794FB}"/>
              </a:ext>
            </a:extLst>
          </p:cNvPr>
          <p:cNvCxnSpPr>
            <a:cxnSpLocks/>
          </p:cNvCxnSpPr>
          <p:nvPr/>
        </p:nvCxnSpPr>
        <p:spPr>
          <a:xfrm>
            <a:off x="334210" y="2729144"/>
            <a:ext cx="3698665" cy="0"/>
          </a:xfrm>
          <a:prstGeom prst="straightConnector1">
            <a:avLst/>
          </a:prstGeom>
          <a:noFill/>
          <a:ln w="9525" cap="flat" cmpd="sng">
            <a:solidFill>
              <a:srgbClr val="00AEEF"/>
            </a:solidFill>
            <a:prstDash val="solid"/>
            <a:round/>
            <a:headEnd type="oval" w="med" len="med"/>
            <a:tailEnd type="none" w="med" len="med"/>
          </a:ln>
        </p:spPr>
      </p:cxnSp>
      <p:sp>
        <p:nvSpPr>
          <p:cNvPr id="29" name="TextBox 28">
            <a:extLst>
              <a:ext uri="{FF2B5EF4-FFF2-40B4-BE49-F238E27FC236}">
                <a16:creationId xmlns:a16="http://schemas.microsoft.com/office/drawing/2014/main" id="{E95D0634-5063-604E-868B-460DB394AC64}"/>
              </a:ext>
            </a:extLst>
          </p:cNvPr>
          <p:cNvSpPr txBox="1"/>
          <p:nvPr/>
        </p:nvSpPr>
        <p:spPr>
          <a:xfrm>
            <a:off x="1095200" y="4688090"/>
            <a:ext cx="2323765" cy="369332"/>
          </a:xfrm>
          <a:prstGeom prst="rect">
            <a:avLst/>
          </a:prstGeom>
          <a:noFill/>
        </p:spPr>
        <p:txBody>
          <a:bodyPr wrap="square" rtlCol="0">
            <a:spAutoFit/>
          </a:bodyPr>
          <a:lstStyle/>
          <a:p>
            <a:r>
              <a:rPr lang="en-US" sz="1800" b="1" dirty="0">
                <a:solidFill>
                  <a:schemeClr val="bg2"/>
                </a:solidFill>
              </a:rPr>
              <a:t>Vendor or seller</a:t>
            </a:r>
          </a:p>
        </p:txBody>
      </p:sp>
      <p:sp>
        <p:nvSpPr>
          <p:cNvPr id="30" name="TextBox 29">
            <a:extLst>
              <a:ext uri="{FF2B5EF4-FFF2-40B4-BE49-F238E27FC236}">
                <a16:creationId xmlns:a16="http://schemas.microsoft.com/office/drawing/2014/main" id="{8BEF8D6D-994E-3944-9EB5-6CD2AE7A8336}"/>
              </a:ext>
            </a:extLst>
          </p:cNvPr>
          <p:cNvSpPr txBox="1"/>
          <p:nvPr/>
        </p:nvSpPr>
        <p:spPr>
          <a:xfrm>
            <a:off x="6371216" y="4684840"/>
            <a:ext cx="2323765" cy="369332"/>
          </a:xfrm>
          <a:prstGeom prst="rect">
            <a:avLst/>
          </a:prstGeom>
          <a:noFill/>
        </p:spPr>
        <p:txBody>
          <a:bodyPr wrap="square" rtlCol="0">
            <a:spAutoFit/>
          </a:bodyPr>
          <a:lstStyle/>
          <a:p>
            <a:r>
              <a:rPr lang="en-US" sz="1800" b="1" dirty="0">
                <a:solidFill>
                  <a:srgbClr val="003759"/>
                </a:solidFill>
              </a:rPr>
              <a:t>Developer</a:t>
            </a:r>
          </a:p>
        </p:txBody>
      </p:sp>
      <p:pic>
        <p:nvPicPr>
          <p:cNvPr id="13" name="Picture 12">
            <a:extLst>
              <a:ext uri="{FF2B5EF4-FFF2-40B4-BE49-F238E27FC236}">
                <a16:creationId xmlns:a16="http://schemas.microsoft.com/office/drawing/2014/main" id="{197D3342-46F3-BD46-A7F7-F03BD94FB014}"/>
              </a:ext>
            </a:extLst>
          </p:cNvPr>
          <p:cNvPicPr>
            <a:picLocks noChangeAspect="1"/>
          </p:cNvPicPr>
          <p:nvPr/>
        </p:nvPicPr>
        <p:blipFill>
          <a:blip r:embed="rId3">
            <a:duotone>
              <a:prstClr val="black"/>
              <a:srgbClr val="003759">
                <a:tint val="45000"/>
                <a:satMod val="400000"/>
              </a:srgbClr>
            </a:duotone>
          </a:blip>
          <a:stretch>
            <a:fillRect/>
          </a:stretch>
        </p:blipFill>
        <p:spPr>
          <a:xfrm>
            <a:off x="4969724" y="1016255"/>
            <a:ext cx="1401492" cy="1401492"/>
          </a:xfrm>
          <a:prstGeom prst="rect">
            <a:avLst/>
          </a:prstGeom>
        </p:spPr>
      </p:pic>
      <p:sp>
        <p:nvSpPr>
          <p:cNvPr id="16" name="TextBox 15">
            <a:extLst>
              <a:ext uri="{FF2B5EF4-FFF2-40B4-BE49-F238E27FC236}">
                <a16:creationId xmlns:a16="http://schemas.microsoft.com/office/drawing/2014/main" id="{6A60B2FE-76D7-D84C-B84A-BC90584B5701}"/>
              </a:ext>
            </a:extLst>
          </p:cNvPr>
          <p:cNvSpPr txBox="1"/>
          <p:nvPr/>
        </p:nvSpPr>
        <p:spPr>
          <a:xfrm>
            <a:off x="5292633" y="2497412"/>
            <a:ext cx="1270125" cy="300082"/>
          </a:xfrm>
          <a:prstGeom prst="rect">
            <a:avLst/>
          </a:prstGeom>
          <a:noFill/>
        </p:spPr>
        <p:txBody>
          <a:bodyPr wrap="square" rtlCol="0">
            <a:spAutoFit/>
          </a:bodyPr>
          <a:lstStyle/>
          <a:p>
            <a:r>
              <a:rPr lang="en-US" dirty="0"/>
              <a:t>Deadlines</a:t>
            </a:r>
          </a:p>
        </p:txBody>
      </p:sp>
      <p:sp>
        <p:nvSpPr>
          <p:cNvPr id="17" name="Rectangle 16">
            <a:extLst>
              <a:ext uri="{FF2B5EF4-FFF2-40B4-BE49-F238E27FC236}">
                <a16:creationId xmlns:a16="http://schemas.microsoft.com/office/drawing/2014/main" id="{D59FF9ED-AB6A-CD43-B19B-D07FE2E14255}"/>
              </a:ext>
            </a:extLst>
          </p:cNvPr>
          <p:cNvSpPr/>
          <p:nvPr/>
        </p:nvSpPr>
        <p:spPr>
          <a:xfrm>
            <a:off x="7388793" y="849674"/>
            <a:ext cx="1187116" cy="1095997"/>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 name="Rectangle 17">
            <a:extLst>
              <a:ext uri="{FF2B5EF4-FFF2-40B4-BE49-F238E27FC236}">
                <a16:creationId xmlns:a16="http://schemas.microsoft.com/office/drawing/2014/main" id="{5AF5D787-A7B1-C343-AA6F-D3F2347A7C92}"/>
              </a:ext>
            </a:extLst>
          </p:cNvPr>
          <p:cNvSpPr/>
          <p:nvPr/>
        </p:nvSpPr>
        <p:spPr>
          <a:xfrm>
            <a:off x="7092014" y="793223"/>
            <a:ext cx="1122947" cy="1010653"/>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9" name="TextBox 18">
            <a:extLst>
              <a:ext uri="{FF2B5EF4-FFF2-40B4-BE49-F238E27FC236}">
                <a16:creationId xmlns:a16="http://schemas.microsoft.com/office/drawing/2014/main" id="{35D607A7-9F72-604C-83FD-614AF0E7502C}"/>
              </a:ext>
            </a:extLst>
          </p:cNvPr>
          <p:cNvSpPr txBox="1"/>
          <p:nvPr/>
        </p:nvSpPr>
        <p:spPr>
          <a:xfrm>
            <a:off x="7145566" y="1206554"/>
            <a:ext cx="1534550" cy="1131079"/>
          </a:xfrm>
          <a:prstGeom prst="rect">
            <a:avLst/>
          </a:prstGeom>
          <a:noFill/>
          <a:ln>
            <a:solidFill>
              <a:srgbClr val="1D3649"/>
            </a:solidFill>
          </a:ln>
        </p:spPr>
        <p:txBody>
          <a:bodyPr wrap="square" rtlCol="0">
            <a:spAutoFit/>
          </a:bodyPr>
          <a:lstStyle/>
          <a:p>
            <a:endParaRPr lang="en-US" dirty="0"/>
          </a:p>
          <a:p>
            <a:endParaRPr lang="en-US" dirty="0"/>
          </a:p>
          <a:p>
            <a:endParaRPr lang="en-US" dirty="0"/>
          </a:p>
          <a:p>
            <a:endParaRPr lang="en-US" dirty="0"/>
          </a:p>
          <a:p>
            <a:endParaRPr lang="en-US" dirty="0"/>
          </a:p>
        </p:txBody>
      </p:sp>
      <p:sp>
        <p:nvSpPr>
          <p:cNvPr id="20" name="Triangle 19">
            <a:extLst>
              <a:ext uri="{FF2B5EF4-FFF2-40B4-BE49-F238E27FC236}">
                <a16:creationId xmlns:a16="http://schemas.microsoft.com/office/drawing/2014/main" id="{ADEE6030-9BA9-584A-8AB2-6AC599273F4C}"/>
              </a:ext>
            </a:extLst>
          </p:cNvPr>
          <p:cNvSpPr/>
          <p:nvPr/>
        </p:nvSpPr>
        <p:spPr>
          <a:xfrm>
            <a:off x="7220351" y="1114065"/>
            <a:ext cx="304800" cy="433137"/>
          </a:xfrm>
          <a:prstGeom prst="triangl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31" name="Picture 30">
            <a:extLst>
              <a:ext uri="{FF2B5EF4-FFF2-40B4-BE49-F238E27FC236}">
                <a16:creationId xmlns:a16="http://schemas.microsoft.com/office/drawing/2014/main" id="{58723689-A77C-4349-AB6B-ED5F97E08F37}"/>
              </a:ext>
            </a:extLst>
          </p:cNvPr>
          <p:cNvPicPr>
            <a:picLocks noChangeAspect="1"/>
          </p:cNvPicPr>
          <p:nvPr/>
        </p:nvPicPr>
        <p:blipFill>
          <a:blip r:embed="rId4"/>
          <a:stretch>
            <a:fillRect/>
          </a:stretch>
        </p:blipFill>
        <p:spPr>
          <a:xfrm>
            <a:off x="7220351" y="1260313"/>
            <a:ext cx="415226" cy="415226"/>
          </a:xfrm>
          <a:prstGeom prst="rect">
            <a:avLst/>
          </a:prstGeom>
        </p:spPr>
      </p:pic>
      <p:pic>
        <p:nvPicPr>
          <p:cNvPr id="33" name="Picture 32">
            <a:extLst>
              <a:ext uri="{FF2B5EF4-FFF2-40B4-BE49-F238E27FC236}">
                <a16:creationId xmlns:a16="http://schemas.microsoft.com/office/drawing/2014/main" id="{562EBF93-B6A4-2F4A-A12F-EF249A245580}"/>
              </a:ext>
            </a:extLst>
          </p:cNvPr>
          <p:cNvPicPr>
            <a:picLocks noChangeAspect="1"/>
          </p:cNvPicPr>
          <p:nvPr/>
        </p:nvPicPr>
        <p:blipFill>
          <a:blip r:embed="rId5"/>
          <a:stretch>
            <a:fillRect/>
          </a:stretch>
        </p:blipFill>
        <p:spPr>
          <a:xfrm>
            <a:off x="7567391" y="943609"/>
            <a:ext cx="506988" cy="506988"/>
          </a:xfrm>
          <a:prstGeom prst="rect">
            <a:avLst/>
          </a:prstGeom>
        </p:spPr>
      </p:pic>
      <p:pic>
        <p:nvPicPr>
          <p:cNvPr id="35" name="Picture 34">
            <a:extLst>
              <a:ext uri="{FF2B5EF4-FFF2-40B4-BE49-F238E27FC236}">
                <a16:creationId xmlns:a16="http://schemas.microsoft.com/office/drawing/2014/main" id="{9DBFB2AB-F034-C146-897B-BBB37B753D2D}"/>
              </a:ext>
            </a:extLst>
          </p:cNvPr>
          <p:cNvPicPr>
            <a:picLocks noChangeAspect="1"/>
          </p:cNvPicPr>
          <p:nvPr/>
        </p:nvPicPr>
        <p:blipFill>
          <a:blip r:embed="rId6"/>
          <a:stretch>
            <a:fillRect/>
          </a:stretch>
        </p:blipFill>
        <p:spPr>
          <a:xfrm>
            <a:off x="8038588" y="1298549"/>
            <a:ext cx="521278" cy="411008"/>
          </a:xfrm>
          <a:prstGeom prst="rect">
            <a:avLst/>
          </a:prstGeom>
        </p:spPr>
      </p:pic>
      <p:pic>
        <p:nvPicPr>
          <p:cNvPr id="37" name="Picture 36">
            <a:extLst>
              <a:ext uri="{FF2B5EF4-FFF2-40B4-BE49-F238E27FC236}">
                <a16:creationId xmlns:a16="http://schemas.microsoft.com/office/drawing/2014/main" id="{1C97843B-0E8B-8D4E-9C03-06041BC222A3}"/>
              </a:ext>
            </a:extLst>
          </p:cNvPr>
          <p:cNvPicPr>
            <a:picLocks noChangeAspect="1"/>
          </p:cNvPicPr>
          <p:nvPr/>
        </p:nvPicPr>
        <p:blipFill>
          <a:blip r:embed="rId7"/>
          <a:stretch>
            <a:fillRect/>
          </a:stretch>
        </p:blipFill>
        <p:spPr>
          <a:xfrm>
            <a:off x="7274629" y="1671184"/>
            <a:ext cx="604175" cy="604175"/>
          </a:xfrm>
          <a:prstGeom prst="rect">
            <a:avLst/>
          </a:prstGeom>
        </p:spPr>
      </p:pic>
      <p:pic>
        <p:nvPicPr>
          <p:cNvPr id="39" name="Graphic 38">
            <a:extLst>
              <a:ext uri="{FF2B5EF4-FFF2-40B4-BE49-F238E27FC236}">
                <a16:creationId xmlns:a16="http://schemas.microsoft.com/office/drawing/2014/main" id="{F8CA7438-57CE-7B48-B60D-0A41F3D025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5806" y="1867086"/>
            <a:ext cx="422394" cy="422394"/>
          </a:xfrm>
          <a:prstGeom prst="rect">
            <a:avLst/>
          </a:prstGeom>
        </p:spPr>
      </p:pic>
      <p:sp>
        <p:nvSpPr>
          <p:cNvPr id="45" name="TextBox 44">
            <a:extLst>
              <a:ext uri="{FF2B5EF4-FFF2-40B4-BE49-F238E27FC236}">
                <a16:creationId xmlns:a16="http://schemas.microsoft.com/office/drawing/2014/main" id="{A12F9AB7-B2FA-1544-BFCA-19EECAF9D5F6}"/>
              </a:ext>
            </a:extLst>
          </p:cNvPr>
          <p:cNvSpPr txBox="1"/>
          <p:nvPr/>
        </p:nvSpPr>
        <p:spPr>
          <a:xfrm>
            <a:off x="7352301" y="2497412"/>
            <a:ext cx="1607009" cy="300082"/>
          </a:xfrm>
          <a:prstGeom prst="rect">
            <a:avLst/>
          </a:prstGeom>
          <a:noFill/>
        </p:spPr>
        <p:txBody>
          <a:bodyPr wrap="square" rtlCol="0">
            <a:spAutoFit/>
          </a:bodyPr>
          <a:lstStyle/>
          <a:p>
            <a:r>
              <a:rPr lang="en-US" dirty="0"/>
              <a:t>Skill set</a:t>
            </a:r>
          </a:p>
        </p:txBody>
      </p:sp>
      <p:pic>
        <p:nvPicPr>
          <p:cNvPr id="47" name="Picture 46">
            <a:extLst>
              <a:ext uri="{FF2B5EF4-FFF2-40B4-BE49-F238E27FC236}">
                <a16:creationId xmlns:a16="http://schemas.microsoft.com/office/drawing/2014/main" id="{77FB57D8-F496-BF4C-8808-386D6C55708C}"/>
              </a:ext>
            </a:extLst>
          </p:cNvPr>
          <p:cNvPicPr>
            <a:picLocks noChangeAspect="1"/>
          </p:cNvPicPr>
          <p:nvPr/>
        </p:nvPicPr>
        <p:blipFill>
          <a:blip r:embed="rId10"/>
          <a:stretch>
            <a:fillRect/>
          </a:stretch>
        </p:blipFill>
        <p:spPr>
          <a:xfrm flipH="1">
            <a:off x="3613536" y="164571"/>
            <a:ext cx="756223" cy="800595"/>
          </a:xfrm>
          <a:prstGeom prst="rect">
            <a:avLst/>
          </a:prstGeom>
        </p:spPr>
      </p:pic>
      <p:pic>
        <p:nvPicPr>
          <p:cNvPr id="48" name="Shape 248">
            <a:extLst>
              <a:ext uri="{FF2B5EF4-FFF2-40B4-BE49-F238E27FC236}">
                <a16:creationId xmlns:a16="http://schemas.microsoft.com/office/drawing/2014/main" id="{B016D6E1-7816-3E47-BD13-8C548E9235A8}"/>
              </a:ext>
            </a:extLst>
          </p:cNvPr>
          <p:cNvPicPr preferRelativeResize="0"/>
          <p:nvPr/>
        </p:nvPicPr>
        <p:blipFill rotWithShape="1">
          <a:blip r:embed="rId11">
            <a:alphaModFix/>
          </a:blip>
          <a:srcRect b="5240"/>
          <a:stretch/>
        </p:blipFill>
        <p:spPr>
          <a:xfrm>
            <a:off x="8275272" y="185673"/>
            <a:ext cx="715465" cy="651527"/>
          </a:xfrm>
          <a:prstGeom prst="rect">
            <a:avLst/>
          </a:prstGeom>
          <a:noFill/>
          <a:ln>
            <a:noFill/>
          </a:ln>
        </p:spPr>
      </p:pic>
      <p:pic>
        <p:nvPicPr>
          <p:cNvPr id="49" name="Picture 48">
            <a:extLst>
              <a:ext uri="{FF2B5EF4-FFF2-40B4-BE49-F238E27FC236}">
                <a16:creationId xmlns:a16="http://schemas.microsoft.com/office/drawing/2014/main" id="{A6FE9EF5-E040-2C42-8967-23F269A81704}"/>
              </a:ext>
            </a:extLst>
          </p:cNvPr>
          <p:cNvPicPr>
            <a:picLocks noChangeAspect="1"/>
          </p:cNvPicPr>
          <p:nvPr/>
        </p:nvPicPr>
        <p:blipFill>
          <a:blip r:embed="rId12"/>
          <a:stretch>
            <a:fillRect/>
          </a:stretch>
        </p:blipFill>
        <p:spPr>
          <a:xfrm>
            <a:off x="6194913" y="3049303"/>
            <a:ext cx="1381803" cy="1271429"/>
          </a:xfrm>
          <a:prstGeom prst="rect">
            <a:avLst/>
          </a:prstGeom>
        </p:spPr>
      </p:pic>
      <p:pic>
        <p:nvPicPr>
          <p:cNvPr id="50" name="Picture 49">
            <a:extLst>
              <a:ext uri="{FF2B5EF4-FFF2-40B4-BE49-F238E27FC236}">
                <a16:creationId xmlns:a16="http://schemas.microsoft.com/office/drawing/2014/main" id="{2C36DD44-7206-AE45-A856-C6C9CF814ADF}"/>
              </a:ext>
            </a:extLst>
          </p:cNvPr>
          <p:cNvPicPr>
            <a:picLocks noChangeAspect="1"/>
          </p:cNvPicPr>
          <p:nvPr/>
        </p:nvPicPr>
        <p:blipFill>
          <a:blip r:embed="rId5"/>
          <a:stretch>
            <a:fillRect/>
          </a:stretch>
        </p:blipFill>
        <p:spPr>
          <a:xfrm>
            <a:off x="6890125" y="3288933"/>
            <a:ext cx="261501" cy="261501"/>
          </a:xfrm>
          <a:prstGeom prst="rect">
            <a:avLst/>
          </a:prstGeom>
        </p:spPr>
      </p:pic>
      <p:sp>
        <p:nvSpPr>
          <p:cNvPr id="51" name="TextBox 50">
            <a:extLst>
              <a:ext uri="{FF2B5EF4-FFF2-40B4-BE49-F238E27FC236}">
                <a16:creationId xmlns:a16="http://schemas.microsoft.com/office/drawing/2014/main" id="{E7A9B597-EF90-AC44-AB39-502CD483AA6B}"/>
              </a:ext>
            </a:extLst>
          </p:cNvPr>
          <p:cNvSpPr txBox="1"/>
          <p:nvPr/>
        </p:nvSpPr>
        <p:spPr>
          <a:xfrm>
            <a:off x="7631276" y="3692239"/>
            <a:ext cx="1270125" cy="507831"/>
          </a:xfrm>
          <a:prstGeom prst="rect">
            <a:avLst/>
          </a:prstGeom>
          <a:noFill/>
        </p:spPr>
        <p:txBody>
          <a:bodyPr wrap="square" rtlCol="0">
            <a:spAutoFit/>
          </a:bodyPr>
          <a:lstStyle/>
          <a:p>
            <a:r>
              <a:rPr lang="en-US" dirty="0"/>
              <a:t>No enablement</a:t>
            </a:r>
          </a:p>
        </p:txBody>
      </p:sp>
      <p:sp>
        <p:nvSpPr>
          <p:cNvPr id="52" name="TextBox 51">
            <a:extLst>
              <a:ext uri="{FF2B5EF4-FFF2-40B4-BE49-F238E27FC236}">
                <a16:creationId xmlns:a16="http://schemas.microsoft.com/office/drawing/2014/main" id="{452E6738-2637-5544-9173-A5F488455547}"/>
              </a:ext>
            </a:extLst>
          </p:cNvPr>
          <p:cNvSpPr txBox="1"/>
          <p:nvPr/>
        </p:nvSpPr>
        <p:spPr>
          <a:xfrm>
            <a:off x="1095200" y="289609"/>
            <a:ext cx="2323765" cy="369332"/>
          </a:xfrm>
          <a:prstGeom prst="rect">
            <a:avLst/>
          </a:prstGeom>
          <a:noFill/>
        </p:spPr>
        <p:txBody>
          <a:bodyPr wrap="square" rtlCol="0">
            <a:spAutoFit/>
          </a:bodyPr>
          <a:lstStyle/>
          <a:p>
            <a:r>
              <a:rPr lang="en-US" sz="1800" b="1" dirty="0">
                <a:solidFill>
                  <a:schemeClr val="bg2"/>
                </a:solidFill>
              </a:rPr>
              <a:t>Lack of </a:t>
            </a:r>
            <a:r>
              <a:rPr lang="en-US" sz="1800" b="1" u="sng" dirty="0">
                <a:solidFill>
                  <a:schemeClr val="bg2"/>
                </a:solidFill>
              </a:rPr>
              <a:t>awareness</a:t>
            </a:r>
          </a:p>
        </p:txBody>
      </p:sp>
      <p:sp>
        <p:nvSpPr>
          <p:cNvPr id="53" name="TextBox 52">
            <a:extLst>
              <a:ext uri="{FF2B5EF4-FFF2-40B4-BE49-F238E27FC236}">
                <a16:creationId xmlns:a16="http://schemas.microsoft.com/office/drawing/2014/main" id="{A995DD51-5646-B54C-99C9-30A1AB136C63}"/>
              </a:ext>
            </a:extLst>
          </p:cNvPr>
          <p:cNvSpPr txBox="1"/>
          <p:nvPr/>
        </p:nvSpPr>
        <p:spPr>
          <a:xfrm>
            <a:off x="5750614" y="283777"/>
            <a:ext cx="2323765" cy="369332"/>
          </a:xfrm>
          <a:prstGeom prst="rect">
            <a:avLst/>
          </a:prstGeom>
          <a:noFill/>
        </p:spPr>
        <p:txBody>
          <a:bodyPr wrap="square" rtlCol="0">
            <a:spAutoFit/>
          </a:bodyPr>
          <a:lstStyle/>
          <a:p>
            <a:r>
              <a:rPr lang="en-US" sz="1800" b="1" dirty="0">
                <a:solidFill>
                  <a:srgbClr val="003759"/>
                </a:solidFill>
              </a:rPr>
              <a:t>Lack of </a:t>
            </a:r>
            <a:r>
              <a:rPr lang="en-US" sz="1800" b="1" u="sng" dirty="0">
                <a:solidFill>
                  <a:srgbClr val="003759"/>
                </a:solidFill>
              </a:rPr>
              <a:t>knowledge</a:t>
            </a:r>
          </a:p>
        </p:txBody>
      </p:sp>
      <p:pic>
        <p:nvPicPr>
          <p:cNvPr id="32" name="Picture 31">
            <a:extLst>
              <a:ext uri="{FF2B5EF4-FFF2-40B4-BE49-F238E27FC236}">
                <a16:creationId xmlns:a16="http://schemas.microsoft.com/office/drawing/2014/main" id="{8C6D891A-C628-3C4C-9A19-B31008F280B5}"/>
              </a:ext>
            </a:extLst>
          </p:cNvPr>
          <p:cNvPicPr>
            <a:picLocks noChangeAspect="1"/>
          </p:cNvPicPr>
          <p:nvPr/>
        </p:nvPicPr>
        <p:blipFill>
          <a:blip r:embed="rId1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60448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a:extLst>
              <a:ext uri="{FF2B5EF4-FFF2-40B4-BE49-F238E27FC236}">
                <a16:creationId xmlns:a16="http://schemas.microsoft.com/office/drawing/2014/main" id="{9EB03059-F48D-C749-A77B-7A7BF4597AC6}"/>
              </a:ext>
            </a:extLst>
          </p:cNvPr>
          <p:cNvSpPr/>
          <p:nvPr/>
        </p:nvSpPr>
        <p:spPr>
          <a:xfrm>
            <a:off x="6815738" y="3427079"/>
            <a:ext cx="699247" cy="883664"/>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Up Arrow 7">
            <a:extLst>
              <a:ext uri="{FF2B5EF4-FFF2-40B4-BE49-F238E27FC236}">
                <a16:creationId xmlns:a16="http://schemas.microsoft.com/office/drawing/2014/main" id="{18F5A4ED-2651-D041-9075-7E4667EB886D}"/>
              </a:ext>
            </a:extLst>
          </p:cNvPr>
          <p:cNvSpPr/>
          <p:nvPr/>
        </p:nvSpPr>
        <p:spPr>
          <a:xfrm>
            <a:off x="3181190" y="2067005"/>
            <a:ext cx="653143" cy="1060397"/>
          </a:xfrm>
          <a:prstGeom prst="upArrow">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 name="Picture 9">
            <a:extLst>
              <a:ext uri="{FF2B5EF4-FFF2-40B4-BE49-F238E27FC236}">
                <a16:creationId xmlns:a16="http://schemas.microsoft.com/office/drawing/2014/main" id="{2EF00B61-6127-2C42-A377-9B86EB2A3CFF}"/>
              </a:ext>
            </a:extLst>
          </p:cNvPr>
          <p:cNvPicPr>
            <a:picLocks noChangeAspect="1"/>
          </p:cNvPicPr>
          <p:nvPr/>
        </p:nvPicPr>
        <p:blipFill>
          <a:blip r:embed="rId3"/>
          <a:stretch>
            <a:fillRect/>
          </a:stretch>
        </p:blipFill>
        <p:spPr>
          <a:xfrm>
            <a:off x="8690293" y="4915091"/>
            <a:ext cx="333689" cy="133476"/>
          </a:xfrm>
          <a:prstGeom prst="rect">
            <a:avLst/>
          </a:prstGeom>
        </p:spPr>
      </p:pic>
      <p:pic>
        <p:nvPicPr>
          <p:cNvPr id="12" name="Picture Placeholder 5">
            <a:extLst>
              <a:ext uri="{FF2B5EF4-FFF2-40B4-BE49-F238E27FC236}">
                <a16:creationId xmlns:a16="http://schemas.microsoft.com/office/drawing/2014/main" id="{FD4EDF55-B167-6843-9892-7617BBB869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2E189AEC-FB2C-4348-991C-C6E1AB6CB919}"/>
              </a:ext>
            </a:extLst>
          </p:cNvPr>
          <p:cNvSpPr/>
          <p:nvPr/>
        </p:nvSpPr>
        <p:spPr>
          <a:xfrm>
            <a:off x="134354" y="1105507"/>
            <a:ext cx="8918206" cy="3909553"/>
          </a:xfrm>
          <a:prstGeom prst="rect">
            <a:avLst/>
          </a:prstGeom>
          <a:solidFill>
            <a:schemeClr val="tx1">
              <a:alpha val="50000"/>
            </a:schemeClr>
          </a:solidFill>
          <a:ln>
            <a:noFill/>
          </a:ln>
        </p:spPr>
        <p:style>
          <a:lnRef idx="1">
            <a:schemeClr val="accent1"/>
          </a:lnRef>
          <a:fillRef idx="3">
            <a:schemeClr val="accent1"/>
          </a:fillRef>
          <a:effectRef idx="2">
            <a:schemeClr val="accent1"/>
          </a:effectRef>
          <a:fontRef idx="minor">
            <a:schemeClr val="lt1"/>
          </a:fontRef>
        </p:style>
        <p:txBody>
          <a:bodyPr lIns="91420" tIns="45710" rIns="91420" bIns="45710" rtlCol="0" anchor="ctr"/>
          <a:lstStyle/>
          <a:p>
            <a:pPr algn="ctr" defTabSz="914202"/>
            <a:endParaRPr lang="en-US" sz="1800" kern="1200" dirty="0">
              <a:solidFill>
                <a:srgbClr val="FFFFFF"/>
              </a:solidFill>
            </a:endParaRPr>
          </a:p>
        </p:txBody>
      </p:sp>
      <p:sp>
        <p:nvSpPr>
          <p:cNvPr id="14" name="TextBox 13">
            <a:extLst>
              <a:ext uri="{FF2B5EF4-FFF2-40B4-BE49-F238E27FC236}">
                <a16:creationId xmlns:a16="http://schemas.microsoft.com/office/drawing/2014/main" id="{63218565-CFE5-4247-BEE2-60564F448609}"/>
              </a:ext>
            </a:extLst>
          </p:cNvPr>
          <p:cNvSpPr txBox="1"/>
          <p:nvPr/>
        </p:nvSpPr>
        <p:spPr>
          <a:xfrm>
            <a:off x="134354" y="1105507"/>
            <a:ext cx="4874200" cy="461645"/>
          </a:xfrm>
          <a:prstGeom prst="rect">
            <a:avLst/>
          </a:prstGeom>
          <a:noFill/>
        </p:spPr>
        <p:txBody>
          <a:bodyPr wrap="square" lIns="91420" tIns="45710" rIns="91420" bIns="45710" rtlCol="0">
            <a:spAutoFit/>
          </a:bodyPr>
          <a:lstStyle/>
          <a:p>
            <a:pPr defTabSz="914202"/>
            <a:r>
              <a:rPr lang="en-US" sz="2400" kern="1200" dirty="0">
                <a:solidFill>
                  <a:srgbClr val="FFFFFF"/>
                </a:solidFill>
                <a:ea typeface="Arial Unicode MS"/>
              </a:rPr>
              <a:t>Application Security </a:t>
            </a:r>
            <a:r>
              <a:rPr lang="en-US" sz="2400" dirty="0">
                <a:solidFill>
                  <a:srgbClr val="FFFFFF"/>
                </a:solidFill>
                <a:ea typeface="Arial Unicode MS"/>
              </a:rPr>
              <a:t>Concerns</a:t>
            </a:r>
            <a:endParaRPr lang="en-US" sz="2400" kern="1200" dirty="0">
              <a:solidFill>
                <a:srgbClr val="FFFFFF"/>
              </a:solidFill>
              <a:ea typeface="Arial Unicode MS"/>
            </a:endParaRPr>
          </a:p>
        </p:txBody>
      </p:sp>
      <p:sp>
        <p:nvSpPr>
          <p:cNvPr id="15" name="TextBox 14">
            <a:extLst>
              <a:ext uri="{FF2B5EF4-FFF2-40B4-BE49-F238E27FC236}">
                <a16:creationId xmlns:a16="http://schemas.microsoft.com/office/drawing/2014/main" id="{3BCC035D-E186-8C4F-8767-65CD458911BD}"/>
              </a:ext>
            </a:extLst>
          </p:cNvPr>
          <p:cNvSpPr txBox="1"/>
          <p:nvPr/>
        </p:nvSpPr>
        <p:spPr>
          <a:xfrm>
            <a:off x="347077" y="1821116"/>
            <a:ext cx="5037723" cy="3139321"/>
          </a:xfrm>
          <a:prstGeom prst="rect">
            <a:avLst/>
          </a:prstGeom>
          <a:noFill/>
        </p:spPr>
        <p:txBody>
          <a:bodyPr wrap="square" rtlCol="0">
            <a:spAutoFit/>
          </a:bodyPr>
          <a:lstStyle/>
          <a:p>
            <a:pPr marL="285750" indent="-285750">
              <a:buFont typeface="Arial" panose="020B0604020202020204" pitchFamily="34" charset="0"/>
              <a:buChar char="•"/>
            </a:pPr>
            <a:r>
              <a:rPr lang="en-US" sz="1800" b="1" dirty="0">
                <a:solidFill>
                  <a:schemeClr val="bg2"/>
                </a:solidFill>
              </a:rPr>
              <a:t>Source code – Mobile &amp; Web applications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Vulnerable API’s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Cloud services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IoT connected to mobile devices</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Open Source code </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r>
              <a:rPr lang="en-US" sz="1500" dirty="0">
                <a:solidFill>
                  <a:schemeClr val="bg2"/>
                </a:solidFill>
              </a:rPr>
              <a:t>Data security</a:t>
            </a:r>
          </a:p>
          <a:p>
            <a:pPr marL="285750" indent="-285750">
              <a:buFont typeface="Arial" panose="020B0604020202020204" pitchFamily="34" charset="0"/>
              <a:buChar char="•"/>
            </a:pPr>
            <a:endParaRPr lang="en-US" sz="1500" dirty="0">
              <a:solidFill>
                <a:schemeClr val="bg2"/>
              </a:solidFill>
            </a:endParaRPr>
          </a:p>
          <a:p>
            <a:pPr marL="285750" indent="-285750">
              <a:buFont typeface="Arial" panose="020B0604020202020204" pitchFamily="34" charset="0"/>
              <a:buChar char="•"/>
            </a:pPr>
            <a:endParaRPr lang="en-US" sz="1500" dirty="0">
              <a:solidFill>
                <a:schemeClr val="bg2"/>
              </a:solidFill>
            </a:endParaRPr>
          </a:p>
        </p:txBody>
      </p:sp>
    </p:spTree>
    <p:extLst>
      <p:ext uri="{BB962C8B-B14F-4D97-AF65-F5344CB8AC3E}">
        <p14:creationId xmlns:p14="http://schemas.microsoft.com/office/powerpoint/2010/main" val="61543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F903FB6-572F-354F-9088-FCE993469771}"/>
              </a:ext>
            </a:extLst>
          </p:cNvPr>
          <p:cNvSpPr/>
          <p:nvPr/>
        </p:nvSpPr>
        <p:spPr>
          <a:xfrm>
            <a:off x="-3395" y="0"/>
            <a:ext cx="4588933" cy="5143500"/>
          </a:xfrm>
          <a:prstGeom prst="rect">
            <a:avLst/>
          </a:prstGeom>
          <a:solidFill>
            <a:srgbClr val="1D3649"/>
          </a:solidFill>
        </p:spPr>
        <p:txBody>
          <a:bodyPr wrap="square" lIns="0" tIns="0" rIns="0" bIns="0" rtlCol="0" anchor="ctr">
            <a:noAutofit/>
          </a:bodyPr>
          <a:lstStyle/>
          <a:p>
            <a:pPr algn="ctr"/>
            <a:endParaRPr lang="en-US" sz="2000" b="1" dirty="0">
              <a:solidFill>
                <a:srgbClr val="FFFFFF"/>
              </a:solidFill>
              <a:cs typeface="Arial"/>
            </a:endParaRPr>
          </a:p>
          <a:p>
            <a:pPr algn="ctr"/>
            <a:r>
              <a:rPr lang="en-US" sz="2000" b="1" dirty="0">
                <a:solidFill>
                  <a:srgbClr val="FFFFFF"/>
                </a:solidFill>
                <a:cs typeface="Arial"/>
              </a:rPr>
              <a:t>Reviews</a:t>
            </a:r>
          </a:p>
          <a:p>
            <a:pPr algn="ctr"/>
            <a:endParaRPr lang="en-US" sz="1200" dirty="0">
              <a:solidFill>
                <a:srgbClr val="FFFFFF"/>
              </a:solidFill>
              <a:latin typeface="Arial"/>
              <a:cs typeface="Arial"/>
            </a:endParaRPr>
          </a:p>
        </p:txBody>
      </p:sp>
      <p:sp>
        <p:nvSpPr>
          <p:cNvPr id="15" name="Text Placeholder 5">
            <a:extLst>
              <a:ext uri="{FF2B5EF4-FFF2-40B4-BE49-F238E27FC236}">
                <a16:creationId xmlns:a16="http://schemas.microsoft.com/office/drawing/2014/main" id="{16352794-C307-C44A-98E8-68E5AF07B5E1}"/>
              </a:ext>
            </a:extLst>
          </p:cNvPr>
          <p:cNvSpPr txBox="1">
            <a:spLocks/>
          </p:cNvSpPr>
          <p:nvPr/>
        </p:nvSpPr>
        <p:spPr>
          <a:xfrm>
            <a:off x="222875" y="707150"/>
            <a:ext cx="4114800" cy="3729200"/>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73C548F-6298-3D4F-A56C-C0C598E30C71}"/>
              </a:ext>
            </a:extLst>
          </p:cNvPr>
          <p:cNvSpPr txBox="1"/>
          <p:nvPr/>
        </p:nvSpPr>
        <p:spPr>
          <a:xfrm>
            <a:off x="106533" y="88777"/>
            <a:ext cx="3178205" cy="646331"/>
          </a:xfrm>
          <a:prstGeom prst="rect">
            <a:avLst/>
          </a:prstGeom>
          <a:noFill/>
        </p:spPr>
        <p:txBody>
          <a:bodyPr wrap="square" rtlCol="0">
            <a:spAutoFit/>
          </a:bodyPr>
          <a:lstStyle/>
          <a:p>
            <a:r>
              <a:rPr lang="en-US" sz="1800" b="1" dirty="0">
                <a:solidFill>
                  <a:schemeClr val="bg2"/>
                </a:solidFill>
                <a:latin typeface="IBM Plex Sans" charset="0"/>
                <a:ea typeface="IBM Plex Sans" charset="0"/>
                <a:cs typeface="IBM Plex Sans" charset="0"/>
              </a:rPr>
              <a:t>Secure Coding Practices: Source Code Review</a:t>
            </a:r>
          </a:p>
        </p:txBody>
      </p:sp>
      <p:sp>
        <p:nvSpPr>
          <p:cNvPr id="32" name="TextBox 31">
            <a:extLst>
              <a:ext uri="{FF2B5EF4-FFF2-40B4-BE49-F238E27FC236}">
                <a16:creationId xmlns:a16="http://schemas.microsoft.com/office/drawing/2014/main" id="{55F0B30B-26DF-C14E-A0BF-29BAAB3305A6}"/>
              </a:ext>
            </a:extLst>
          </p:cNvPr>
          <p:cNvSpPr txBox="1"/>
          <p:nvPr/>
        </p:nvSpPr>
        <p:spPr>
          <a:xfrm>
            <a:off x="5004253" y="1450545"/>
            <a:ext cx="3932808" cy="2800767"/>
          </a:xfrm>
          <a:prstGeom prst="rect">
            <a:avLst/>
          </a:prstGeom>
          <a:noFill/>
        </p:spPr>
        <p:txBody>
          <a:bodyPr wrap="square" rtlCol="0">
            <a:spAutoFit/>
          </a:bodyPr>
          <a:lstStyle/>
          <a:p>
            <a:pPr marL="176213" indent="-176213">
              <a:buFont typeface="Arial" panose="020B0604020202020204" pitchFamily="34" charset="0"/>
              <a:buChar char="•"/>
            </a:pPr>
            <a:r>
              <a:rPr lang="en-US" sz="1600" dirty="0"/>
              <a:t>Code review run against set of rules to detect </a:t>
            </a:r>
            <a:r>
              <a:rPr lang="en-US" sz="1600" dirty="0">
                <a:solidFill>
                  <a:srgbClr val="003759"/>
                </a:solidFill>
              </a:rPr>
              <a:t>vulnerabilities </a:t>
            </a:r>
            <a:r>
              <a:rPr lang="en-US" sz="1600" dirty="0"/>
              <a:t>in the code.</a:t>
            </a:r>
          </a:p>
          <a:p>
            <a:pPr marL="176213" indent="-176213">
              <a:buFont typeface="Arial" panose="020B0604020202020204" pitchFamily="34" charset="0"/>
              <a:buChar char="•"/>
            </a:pPr>
            <a:endParaRPr lang="en-US" sz="1600" dirty="0">
              <a:solidFill>
                <a:srgbClr val="003759"/>
              </a:solidFill>
            </a:endParaRPr>
          </a:p>
          <a:p>
            <a:pPr marL="171450" indent="-171450">
              <a:buFont typeface="Arial" panose="020B0604020202020204" pitchFamily="34" charset="0"/>
              <a:buChar char="•"/>
            </a:pPr>
            <a:r>
              <a:rPr lang="en-US" sz="1600" dirty="0"/>
              <a:t>Performed at </a:t>
            </a:r>
            <a:r>
              <a:rPr lang="en-US" sz="1600" dirty="0">
                <a:solidFill>
                  <a:srgbClr val="003759"/>
                </a:solidFill>
              </a:rPr>
              <a:t>early</a:t>
            </a:r>
            <a:r>
              <a:rPr lang="en-US" sz="1600" dirty="0"/>
              <a:t> stages of SDLC.</a:t>
            </a:r>
          </a:p>
          <a:p>
            <a:pPr marL="171450" indent="-171450">
              <a:buFont typeface="Arial" panose="020B0604020202020204" pitchFamily="34" charset="0"/>
              <a:buChar char="•"/>
            </a:pPr>
            <a:endParaRPr lang="en-US" sz="1600" dirty="0"/>
          </a:p>
          <a:p>
            <a:pPr marL="176213" indent="-176213">
              <a:buFont typeface="Arial" panose="020B0604020202020204" pitchFamily="34" charset="0"/>
              <a:buChar char="•"/>
            </a:pPr>
            <a:r>
              <a:rPr lang="en-US" sz="1600" dirty="0"/>
              <a:t>Performed by the developer along someone </a:t>
            </a:r>
            <a:r>
              <a:rPr lang="en-US" sz="1600" dirty="0">
                <a:solidFill>
                  <a:srgbClr val="003759"/>
                </a:solidFill>
              </a:rPr>
              <a:t>other</a:t>
            </a:r>
            <a:r>
              <a:rPr lang="en-US" sz="1600" dirty="0"/>
              <a:t> than the developer.</a:t>
            </a:r>
          </a:p>
          <a:p>
            <a:pPr marL="176213" indent="-176213">
              <a:buFont typeface="Arial" panose="020B0604020202020204" pitchFamily="34" charset="0"/>
              <a:buChar char="•"/>
            </a:pPr>
            <a:endParaRPr lang="en-US" sz="1600" dirty="0"/>
          </a:p>
          <a:p>
            <a:pPr marL="176213" indent="-176213">
              <a:buFont typeface="Arial" panose="020B0604020202020204" pitchFamily="34" charset="0"/>
              <a:buChar char="•"/>
            </a:pPr>
            <a:r>
              <a:rPr lang="en-US" sz="1600" dirty="0"/>
              <a:t>Can be performed </a:t>
            </a:r>
            <a:r>
              <a:rPr lang="en-US" sz="1600" dirty="0">
                <a:solidFill>
                  <a:srgbClr val="003759"/>
                </a:solidFill>
              </a:rPr>
              <a:t>manually</a:t>
            </a:r>
            <a:r>
              <a:rPr lang="en-US" sz="1600" dirty="0"/>
              <a:t> or </a:t>
            </a:r>
            <a:r>
              <a:rPr lang="en-US" sz="1600" dirty="0">
                <a:solidFill>
                  <a:srgbClr val="003759"/>
                </a:solidFill>
              </a:rPr>
              <a:t>automated</a:t>
            </a:r>
            <a:r>
              <a:rPr lang="en-US" sz="1600" dirty="0"/>
              <a:t> using tools.</a:t>
            </a:r>
          </a:p>
          <a:p>
            <a:endParaRPr lang="en-US" sz="1600" dirty="0"/>
          </a:p>
        </p:txBody>
      </p:sp>
      <p:sp>
        <p:nvSpPr>
          <p:cNvPr id="4" name="TextBox 3">
            <a:extLst>
              <a:ext uri="{FF2B5EF4-FFF2-40B4-BE49-F238E27FC236}">
                <a16:creationId xmlns:a16="http://schemas.microsoft.com/office/drawing/2014/main" id="{91F42C72-B720-CD4B-8017-12ED7C12F3D5}"/>
              </a:ext>
            </a:extLst>
          </p:cNvPr>
          <p:cNvSpPr txBox="1"/>
          <p:nvPr/>
        </p:nvSpPr>
        <p:spPr>
          <a:xfrm>
            <a:off x="889278" y="1538633"/>
            <a:ext cx="1038688" cy="461665"/>
          </a:xfrm>
          <a:prstGeom prst="rect">
            <a:avLst/>
          </a:prstGeom>
          <a:noFill/>
        </p:spPr>
        <p:txBody>
          <a:bodyPr wrap="square" rtlCol="0">
            <a:spAutoFit/>
          </a:bodyPr>
          <a:lstStyle/>
          <a:p>
            <a:r>
              <a:rPr lang="en-US" sz="1200" dirty="0">
                <a:solidFill>
                  <a:schemeClr val="bg2"/>
                </a:solidFill>
              </a:rPr>
              <a:t>SQL Injections</a:t>
            </a:r>
          </a:p>
        </p:txBody>
      </p:sp>
      <p:sp>
        <p:nvSpPr>
          <p:cNvPr id="34" name="TextBox 33">
            <a:extLst>
              <a:ext uri="{FF2B5EF4-FFF2-40B4-BE49-F238E27FC236}">
                <a16:creationId xmlns:a16="http://schemas.microsoft.com/office/drawing/2014/main" id="{C3260A65-F433-F84B-AD47-08086E34DC99}"/>
              </a:ext>
            </a:extLst>
          </p:cNvPr>
          <p:cNvSpPr txBox="1"/>
          <p:nvPr/>
        </p:nvSpPr>
        <p:spPr>
          <a:xfrm>
            <a:off x="1848973" y="1253765"/>
            <a:ext cx="1038688" cy="461665"/>
          </a:xfrm>
          <a:prstGeom prst="rect">
            <a:avLst/>
          </a:prstGeom>
          <a:noFill/>
        </p:spPr>
        <p:txBody>
          <a:bodyPr wrap="square" rtlCol="0">
            <a:spAutoFit/>
          </a:bodyPr>
          <a:lstStyle/>
          <a:p>
            <a:r>
              <a:rPr lang="en-US" sz="1200" dirty="0">
                <a:solidFill>
                  <a:schemeClr val="bg2"/>
                </a:solidFill>
              </a:rPr>
              <a:t>Cross-site Scripting</a:t>
            </a:r>
          </a:p>
        </p:txBody>
      </p:sp>
      <p:sp>
        <p:nvSpPr>
          <p:cNvPr id="36" name="TextBox 35">
            <a:extLst>
              <a:ext uri="{FF2B5EF4-FFF2-40B4-BE49-F238E27FC236}">
                <a16:creationId xmlns:a16="http://schemas.microsoft.com/office/drawing/2014/main" id="{75BEA777-D12F-E94F-B3F8-05C88B414929}"/>
              </a:ext>
            </a:extLst>
          </p:cNvPr>
          <p:cNvSpPr txBox="1"/>
          <p:nvPr/>
        </p:nvSpPr>
        <p:spPr>
          <a:xfrm>
            <a:off x="2754274" y="1538912"/>
            <a:ext cx="1340662" cy="461665"/>
          </a:xfrm>
          <a:prstGeom prst="rect">
            <a:avLst/>
          </a:prstGeom>
          <a:noFill/>
        </p:spPr>
        <p:txBody>
          <a:bodyPr wrap="square" rtlCol="0">
            <a:spAutoFit/>
          </a:bodyPr>
          <a:lstStyle/>
          <a:p>
            <a:r>
              <a:rPr lang="en-US" sz="1200" dirty="0">
                <a:solidFill>
                  <a:schemeClr val="bg2"/>
                </a:solidFill>
              </a:rPr>
              <a:t>Authentication of services</a:t>
            </a:r>
          </a:p>
        </p:txBody>
      </p:sp>
      <p:sp>
        <p:nvSpPr>
          <p:cNvPr id="38" name="TextBox 37">
            <a:extLst>
              <a:ext uri="{FF2B5EF4-FFF2-40B4-BE49-F238E27FC236}">
                <a16:creationId xmlns:a16="http://schemas.microsoft.com/office/drawing/2014/main" id="{D9D98B21-47F0-9F4E-8A62-4A3ECF2E70A6}"/>
              </a:ext>
            </a:extLst>
          </p:cNvPr>
          <p:cNvSpPr txBox="1"/>
          <p:nvPr/>
        </p:nvSpPr>
        <p:spPr>
          <a:xfrm>
            <a:off x="1055090" y="3217948"/>
            <a:ext cx="1154231" cy="461665"/>
          </a:xfrm>
          <a:prstGeom prst="rect">
            <a:avLst/>
          </a:prstGeom>
          <a:noFill/>
        </p:spPr>
        <p:txBody>
          <a:bodyPr wrap="square" rtlCol="0">
            <a:spAutoFit/>
          </a:bodyPr>
          <a:lstStyle/>
          <a:p>
            <a:r>
              <a:rPr lang="en-US" sz="1200" dirty="0">
                <a:solidFill>
                  <a:schemeClr val="bg2"/>
                </a:solidFill>
              </a:rPr>
              <a:t>String exploits</a:t>
            </a:r>
          </a:p>
        </p:txBody>
      </p:sp>
      <p:sp>
        <p:nvSpPr>
          <p:cNvPr id="40" name="TextBox 39">
            <a:extLst>
              <a:ext uri="{FF2B5EF4-FFF2-40B4-BE49-F238E27FC236}">
                <a16:creationId xmlns:a16="http://schemas.microsoft.com/office/drawing/2014/main" id="{D1C66BF0-B079-DD44-8B6D-195D846D2116}"/>
              </a:ext>
            </a:extLst>
          </p:cNvPr>
          <p:cNvSpPr txBox="1"/>
          <p:nvPr/>
        </p:nvSpPr>
        <p:spPr>
          <a:xfrm>
            <a:off x="1871191" y="3510468"/>
            <a:ext cx="1116944" cy="461665"/>
          </a:xfrm>
          <a:prstGeom prst="rect">
            <a:avLst/>
          </a:prstGeom>
          <a:noFill/>
        </p:spPr>
        <p:txBody>
          <a:bodyPr wrap="square" rtlCol="0">
            <a:spAutoFit/>
          </a:bodyPr>
          <a:lstStyle/>
          <a:p>
            <a:r>
              <a:rPr lang="en-US" sz="1200" dirty="0">
                <a:solidFill>
                  <a:schemeClr val="bg2"/>
                </a:solidFill>
              </a:rPr>
              <a:t>Memory leaks</a:t>
            </a:r>
          </a:p>
        </p:txBody>
      </p:sp>
      <p:sp>
        <p:nvSpPr>
          <p:cNvPr id="41" name="TextBox 40">
            <a:extLst>
              <a:ext uri="{FF2B5EF4-FFF2-40B4-BE49-F238E27FC236}">
                <a16:creationId xmlns:a16="http://schemas.microsoft.com/office/drawing/2014/main" id="{5EF89336-263D-6647-89EA-EF4D8F986045}"/>
              </a:ext>
            </a:extLst>
          </p:cNvPr>
          <p:cNvSpPr txBox="1"/>
          <p:nvPr/>
        </p:nvSpPr>
        <p:spPr>
          <a:xfrm>
            <a:off x="2768083" y="3240793"/>
            <a:ext cx="919060" cy="461665"/>
          </a:xfrm>
          <a:prstGeom prst="rect">
            <a:avLst/>
          </a:prstGeom>
          <a:noFill/>
        </p:spPr>
        <p:txBody>
          <a:bodyPr wrap="square" rtlCol="0">
            <a:spAutoFit/>
          </a:bodyPr>
          <a:lstStyle/>
          <a:p>
            <a:r>
              <a:rPr lang="en-US" sz="1200" dirty="0">
                <a:solidFill>
                  <a:schemeClr val="bg2"/>
                </a:solidFill>
              </a:rPr>
              <a:t>URL design</a:t>
            </a:r>
          </a:p>
        </p:txBody>
      </p:sp>
      <p:sp>
        <p:nvSpPr>
          <p:cNvPr id="42" name="TextBox 41">
            <a:extLst>
              <a:ext uri="{FF2B5EF4-FFF2-40B4-BE49-F238E27FC236}">
                <a16:creationId xmlns:a16="http://schemas.microsoft.com/office/drawing/2014/main" id="{D1021970-F1F7-A74D-9E28-50D3D0201A9D}"/>
              </a:ext>
            </a:extLst>
          </p:cNvPr>
          <p:cNvSpPr txBox="1"/>
          <p:nvPr/>
        </p:nvSpPr>
        <p:spPr>
          <a:xfrm>
            <a:off x="2997013" y="2428917"/>
            <a:ext cx="1340662" cy="276999"/>
          </a:xfrm>
          <a:prstGeom prst="rect">
            <a:avLst/>
          </a:prstGeom>
          <a:noFill/>
        </p:spPr>
        <p:txBody>
          <a:bodyPr wrap="square" rtlCol="0">
            <a:spAutoFit/>
          </a:bodyPr>
          <a:lstStyle/>
          <a:p>
            <a:r>
              <a:rPr lang="en-US" sz="1200" dirty="0">
                <a:solidFill>
                  <a:schemeClr val="bg2"/>
                </a:solidFill>
              </a:rPr>
              <a:t>Logging</a:t>
            </a:r>
          </a:p>
        </p:txBody>
      </p:sp>
      <p:sp>
        <p:nvSpPr>
          <p:cNvPr id="46" name="TextBox 45">
            <a:extLst>
              <a:ext uri="{FF2B5EF4-FFF2-40B4-BE49-F238E27FC236}">
                <a16:creationId xmlns:a16="http://schemas.microsoft.com/office/drawing/2014/main" id="{B61446C8-D28C-CF46-B2E0-19E9C0D4FF2D}"/>
              </a:ext>
            </a:extLst>
          </p:cNvPr>
          <p:cNvSpPr txBox="1"/>
          <p:nvPr/>
        </p:nvSpPr>
        <p:spPr>
          <a:xfrm>
            <a:off x="597049" y="2389264"/>
            <a:ext cx="1170919" cy="461665"/>
          </a:xfrm>
          <a:prstGeom prst="rect">
            <a:avLst/>
          </a:prstGeom>
          <a:noFill/>
        </p:spPr>
        <p:txBody>
          <a:bodyPr wrap="square" rtlCol="0">
            <a:spAutoFit/>
          </a:bodyPr>
          <a:lstStyle/>
          <a:p>
            <a:r>
              <a:rPr lang="en-US" sz="1200" dirty="0">
                <a:solidFill>
                  <a:schemeClr val="bg2"/>
                </a:solidFill>
              </a:rPr>
              <a:t>Dependen-cies</a:t>
            </a:r>
          </a:p>
        </p:txBody>
      </p:sp>
      <p:sp>
        <p:nvSpPr>
          <p:cNvPr id="7" name="Octagon 6">
            <a:extLst>
              <a:ext uri="{FF2B5EF4-FFF2-40B4-BE49-F238E27FC236}">
                <a16:creationId xmlns:a16="http://schemas.microsoft.com/office/drawing/2014/main" id="{B24FA701-2DDB-3745-BFF5-870190199605}"/>
              </a:ext>
            </a:extLst>
          </p:cNvPr>
          <p:cNvSpPr/>
          <p:nvPr/>
        </p:nvSpPr>
        <p:spPr>
          <a:xfrm>
            <a:off x="1554126" y="1770197"/>
            <a:ext cx="1392729" cy="1683220"/>
          </a:xfrm>
          <a:prstGeom prst="octagon">
            <a:avLst/>
          </a:prstGeom>
          <a:noFill/>
          <a:ln w="57150">
            <a:solidFill>
              <a:schemeClr val="tx2">
                <a:lumMod val="50000"/>
              </a:schemeClr>
            </a:solidFill>
          </a:ln>
        </p:spPr>
        <p:txBody>
          <a:bodyPr wrap="square" lIns="0" tIns="0" rIns="0" bIns="0" rtlCol="0" anchor="ctr">
            <a:noAutofit/>
          </a:bodyPr>
          <a:lstStyle/>
          <a:p>
            <a:pPr algn="ctr"/>
            <a:endParaRPr lang="en-US" sz="1200" dirty="0" err="1">
              <a:solidFill>
                <a:srgbClr val="003731"/>
              </a:solidFill>
              <a:latin typeface="Arial"/>
              <a:cs typeface="Arial"/>
            </a:endParaRPr>
          </a:p>
        </p:txBody>
      </p:sp>
      <p:sp>
        <p:nvSpPr>
          <p:cNvPr id="8" name="Rectangle 7">
            <a:extLst>
              <a:ext uri="{FF2B5EF4-FFF2-40B4-BE49-F238E27FC236}">
                <a16:creationId xmlns:a16="http://schemas.microsoft.com/office/drawing/2014/main" id="{151FF994-DE6D-9349-A49E-1E15C8F6FE7B}"/>
              </a:ext>
            </a:extLst>
          </p:cNvPr>
          <p:cNvSpPr/>
          <p:nvPr/>
        </p:nvSpPr>
        <p:spPr>
          <a:xfrm>
            <a:off x="4695466" y="273443"/>
            <a:ext cx="4669099" cy="323165"/>
          </a:xfrm>
          <a:prstGeom prst="rect">
            <a:avLst/>
          </a:prstGeom>
        </p:spPr>
        <p:txBody>
          <a:bodyPr wrap="square">
            <a:spAutoFit/>
          </a:bodyPr>
          <a:lstStyle/>
          <a:p>
            <a:pPr fontAlgn="base"/>
            <a:r>
              <a:rPr lang="en-US" sz="1500" i="1" dirty="0">
                <a:solidFill>
                  <a:schemeClr val="tx1">
                    <a:lumMod val="95000"/>
                    <a:lumOff val="5000"/>
                  </a:schemeClr>
                </a:solidFill>
                <a:latin typeface="ibm-plex-sans"/>
              </a:rPr>
              <a:t>Bad code is the root cause of most web app breaches.</a:t>
            </a:r>
            <a:endParaRPr lang="en-US" sz="1500" b="0" i="1" dirty="0">
              <a:solidFill>
                <a:schemeClr val="tx1">
                  <a:lumMod val="95000"/>
                  <a:lumOff val="5000"/>
                </a:schemeClr>
              </a:solidFill>
              <a:effectLst/>
              <a:latin typeface="ibm-plex-sans"/>
            </a:endParaRPr>
          </a:p>
        </p:txBody>
      </p:sp>
      <p:pic>
        <p:nvPicPr>
          <p:cNvPr id="16" name="Picture 15">
            <a:extLst>
              <a:ext uri="{FF2B5EF4-FFF2-40B4-BE49-F238E27FC236}">
                <a16:creationId xmlns:a16="http://schemas.microsoft.com/office/drawing/2014/main" id="{DF2BD167-F981-B249-830C-C06A5A48A739}"/>
              </a:ext>
            </a:extLst>
          </p:cNvPr>
          <p:cNvPicPr>
            <a:picLocks noChangeAspect="1"/>
          </p:cNvPicPr>
          <p:nvPr/>
        </p:nvPicPr>
        <p:blipFill>
          <a:blip r:embed="rId3"/>
          <a:stretch>
            <a:fillRect/>
          </a:stretch>
        </p:blipFill>
        <p:spPr>
          <a:xfrm>
            <a:off x="8690293" y="4915091"/>
            <a:ext cx="333689" cy="133476"/>
          </a:xfrm>
          <a:prstGeom prst="rect">
            <a:avLst/>
          </a:prstGeom>
        </p:spPr>
      </p:pic>
    </p:spTree>
    <p:extLst>
      <p:ext uri="{BB962C8B-B14F-4D97-AF65-F5344CB8AC3E}">
        <p14:creationId xmlns:p14="http://schemas.microsoft.com/office/powerpoint/2010/main" val="4098650455"/>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7327</TotalTime>
  <Words>2032</Words>
  <Application>Microsoft Macintosh PowerPoint</Application>
  <PresentationFormat>On-screen Show (16:9)</PresentationFormat>
  <Paragraphs>508</Paragraphs>
  <Slides>37</Slides>
  <Notes>29</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37</vt:i4>
      </vt:variant>
    </vt:vector>
  </HeadingPairs>
  <TitlesOfParts>
    <vt:vector size="56" baseType="lpstr">
      <vt:lpstr>Arial Unicode MS</vt:lpstr>
      <vt:lpstr>MS PGothic</vt:lpstr>
      <vt:lpstr>Arial</vt:lpstr>
      <vt:lpstr>Arial</vt:lpstr>
      <vt:lpstr>Calibri</vt:lpstr>
      <vt:lpstr>Calibri Light</vt:lpstr>
      <vt:lpstr>Courier New</vt:lpstr>
      <vt:lpstr>Helvetica Neue</vt:lpstr>
      <vt:lpstr>Helvetica Neue Light</vt:lpstr>
      <vt:lpstr>HelvNeue Bold for IBM</vt:lpstr>
      <vt:lpstr>HelvNeue for IBM Light</vt:lpstr>
      <vt:lpstr>IBM Eliot Sans Regular</vt:lpstr>
      <vt:lpstr>IBM Plex Sans</vt:lpstr>
      <vt:lpstr>ibm-plex-sans</vt:lpstr>
      <vt:lpstr>Wingdings</vt:lpstr>
      <vt:lpstr>blk_background_2017</vt:lpstr>
      <vt:lpstr>dk_blu_background_2017</vt:lpstr>
      <vt:lpstr>gry_background_2017</vt:lpstr>
      <vt:lpstr>wht_background_2017</vt:lpstr>
      <vt:lpstr>  Tech Talk: Application Security IBM Application Security Services </vt:lpstr>
      <vt:lpstr> - Application attacks incidents – who to blame?  - Application security concerns and best practices  - Security in Software Development Life Cycle   - DevSecOps  - Open source tools for secure code development</vt:lpstr>
      <vt:lpstr>PowerPoint Presentation</vt:lpstr>
      <vt:lpstr>An application is the gateway to an organization’s data theft and attack executions on them.  </vt:lpstr>
      <vt:lpstr>An application is the gateway to an organization’s data theft and attack executions on them.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Development Lifecycle - Issues</vt:lpstr>
      <vt:lpstr>DevSecOps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Haytham Elkhoja</dc:creator>
  <cp:keywords/>
  <dc:description/>
  <cp:lastModifiedBy>Microsoft Office User</cp:lastModifiedBy>
  <cp:revision>1076</cp:revision>
  <dcterms:created xsi:type="dcterms:W3CDTF">2018-02-05T11:57:33Z</dcterms:created>
  <dcterms:modified xsi:type="dcterms:W3CDTF">2018-06-30T08:04:49Z</dcterms:modified>
  <cp:category/>
</cp:coreProperties>
</file>